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6" r:id="rId8"/>
    <p:sldId id="267" r:id="rId9"/>
    <p:sldId id="270" r:id="rId10"/>
    <p:sldId id="271" r:id="rId11"/>
    <p:sldId id="272" r:id="rId12"/>
    <p:sldId id="275" r:id="rId13"/>
    <p:sldId id="277" r:id="rId14"/>
    <p:sldId id="278" r:id="rId15"/>
    <p:sldId id="282" r:id="rId16"/>
    <p:sldId id="283" r:id="rId17"/>
    <p:sldId id="286" r:id="rId18"/>
    <p:sldId id="287" r:id="rId19"/>
    <p:sldId id="289" r:id="rId20"/>
    <p:sldId id="291" r:id="rId21"/>
    <p:sldId id="290" r:id="rId22"/>
    <p:sldId id="258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07E"/>
    <a:srgbClr val="63291B"/>
    <a:srgbClr val="A4432C"/>
    <a:srgbClr val="D0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1961F-58C8-438B-AA97-563F306BBA46}" v="1515" dt="2023-11-21T16:47:16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3BCF4-94A4-9F3E-B958-2C0131C87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2D784F-1755-F6A6-544D-A3B5525F3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B9D43B-502B-9B35-6F5D-4E47A4C0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2C6DB8-CEF3-9346-741C-1FA21233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69A7AB-0178-30E5-E61E-45736853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83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FFA67-4EDA-411A-A368-C2EA67E4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7DEAB4-1AF5-8072-BBEA-4AB480DAB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45BA5-46F3-C2A2-7C36-23AC6E18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FA3036-C98D-0426-F266-4458235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273224-59C8-5A34-704A-B8DDD0BC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37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EE16158-56A4-7BDC-87B3-04BFB0B6B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C7F37E-8254-305B-0354-ECC412B7B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55D241-64C9-41D3-E8FC-583F9C5E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DA7D50-D6B5-1306-1ABC-86249042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86408F-89E1-FA58-BEC9-A0DAB560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11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2958-BFA5-BD53-6A99-BC3CD7DD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BC0917-1021-EAD7-8814-E48CAA3B8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B43D4-4F4F-0B7A-6B79-236F77EE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814E7-1727-F8F8-E60F-9AD72C14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AB537-7547-2068-FF12-5A745A1D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69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07F6F-1DE1-81FC-12A8-AAC6CABB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9B248F-9344-3CCA-8813-B280B12B2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66A1D4-2C1C-4412-2267-2A5A27DC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09E0F-A3CD-2D1A-6F40-ECFD40BC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9693DD-1AFC-4D54-95E0-FCDC901F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43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67B52-44BB-E756-1D9E-7B558A55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CC2337-A0F2-39CA-271C-4767A4228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43DB75-8522-A383-3154-5120A713F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E5A277-B061-A084-438D-5232849D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18B5E8-359F-E419-B955-D4BB920E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05B140-7669-163B-136B-C0A978F4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7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17862-673C-5D47-3DC5-FB9AA72E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F9C11A-0AF2-64FF-C086-313F56147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30C50E-B0C9-B02B-0ABF-C3DC21632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6E0D5A-62FF-23E1-655F-53E039841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D8459CE-21A6-A2F9-C56B-7BABF1611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5187A9-9AC6-6E27-D52D-8B1CED47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5E7F12-31DD-7419-793B-4BD48EE8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2912BC-9C18-CD7A-E75B-FA9F2B4D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58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76E67-0B12-F6FF-C210-39EF6987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E03FC2-5958-0C8A-668B-0A19022D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94CFCA-D154-9ECC-09C7-19CBF10C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C6FE79-7B48-10F8-D434-825804296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00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8F15B9-3D30-F00A-BDFF-9A469DC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050627-8753-050A-2B79-763BB1E0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C0E5DA-E09F-5F40-A978-EB0024ED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59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A4193-4EF2-98F5-51E8-02B85E35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EF3409-3800-2EED-B0C0-C545D6C9C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19F897-BD37-860A-CF3E-7A2EDEA6B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6DFA44-CBFD-3EE2-F5B3-556F99A8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1488F9-5770-87A3-2C76-2B3082F9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C9B076-67DB-378F-8587-E3265DFA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1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A8FDA-B6E3-4B14-A684-8C83503A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55C771-7826-91DF-8F2E-22CFD4D96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48F2E6-0443-10A9-B12A-5E69EB787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FBF227-B97E-B43B-D8C4-123C7111E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D2393C-5EE6-72DF-897F-633E2726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A8E49-4E2E-BFC2-86C9-16C6A927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89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DA5A57-BF5C-8357-8FD7-8FC99C2F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E85C4D-DF6B-80C1-5681-EDE4A5F59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E85D31-6702-F5C7-20D2-134909F6A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E4A40-65CC-024F-A197-32E4F142560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8FD14C-7D61-D33D-6436-234CE2B4E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2F0C35-0B7B-4DBC-AEDF-1350F3BC9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749F-1075-0140-A317-9260D083FA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15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FD41C-9580-A3AD-65D3-8E2714E7C8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8370C1-3C24-2CEC-225D-293395BEA6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E5DC29-8BEC-F0E4-7F50-0912AB3744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E68D2E47-2FCC-CBE4-59CD-6D256BE85CE2}"/>
              </a:ext>
            </a:extLst>
          </p:cNvPr>
          <p:cNvSpPr txBox="1"/>
          <p:nvPr/>
        </p:nvSpPr>
        <p:spPr>
          <a:xfrm>
            <a:off x="3877600" y="3571190"/>
            <a:ext cx="7453008" cy="20076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00">
              <a:spcBef>
                <a:spcPts val="100"/>
              </a:spcBef>
            </a:pPr>
            <a:r>
              <a:rPr lang="ca-ES" sz="3200" b="1" spc="-165" dirty="0">
                <a:solidFill>
                  <a:srgbClr val="642A1A"/>
                </a:solidFill>
                <a:latin typeface="Trebuchet MS"/>
                <a:cs typeface="Trebuchet MS"/>
              </a:rPr>
              <a:t>Daniel López. IMHAB</a:t>
            </a:r>
            <a:endParaRPr lang="ca-ES" sz="3200" b="1" spc="-235" dirty="0">
              <a:solidFill>
                <a:srgbClr val="642A1A"/>
              </a:solidFill>
              <a:latin typeface="Trebuchet MS"/>
              <a:cs typeface="Trebuchet MS"/>
            </a:endParaRPr>
          </a:p>
          <a:p>
            <a:pPr marL="14400">
              <a:spcBef>
                <a:spcPts val="100"/>
              </a:spcBef>
            </a:pPr>
            <a:endParaRPr lang="ca-ES" sz="3200" dirty="0">
              <a:latin typeface="Trebuchet MS"/>
              <a:cs typeface="Trebuchet MS"/>
            </a:endParaRPr>
          </a:p>
          <a:p>
            <a:pPr marL="14400">
              <a:spcBef>
                <a:spcPts val="100"/>
              </a:spcBef>
            </a:pPr>
            <a:r>
              <a:rPr lang="ca-ES" sz="3200" b="1" spc="-185" dirty="0">
                <a:solidFill>
                  <a:srgbClr val="642A1A"/>
                </a:solidFill>
                <a:latin typeface="Trebuchet MS"/>
                <a:cs typeface="Trebuchet MS"/>
              </a:rPr>
              <a:t>Impuls de l’administració a la construcció en fusta a l’habitatge públic.</a:t>
            </a:r>
            <a:endParaRPr lang="ca-E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76246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3C196F64-97B5-4ED9-96F1-9E83A3F2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04" y="1786331"/>
            <a:ext cx="22526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2">
            <a:extLst>
              <a:ext uri="{FF2B5EF4-FFF2-40B4-BE49-F238E27FC236}">
                <a16:creationId xmlns:a16="http://schemas.microsoft.com/office/drawing/2014/main" id="{B0C91909-D072-4D75-A896-1AA67C112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79" y="6426593"/>
            <a:ext cx="2613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C/ Lola Iturbe, 13</a:t>
            </a:r>
            <a:endParaRPr lang="ca-ES" altLang="ca-ES" sz="1500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pic>
        <p:nvPicPr>
          <p:cNvPr id="8" name="Imagen 13">
            <a:extLst>
              <a:ext uri="{FF2B5EF4-FFF2-40B4-BE49-F238E27FC236}">
                <a16:creationId xmlns:a16="http://schemas.microsoft.com/office/drawing/2014/main" id="{DD344E7C-53F7-4B17-B9B3-EE2864AA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256" y="1818311"/>
            <a:ext cx="27701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E40F0D8-0906-4A2E-93D3-43E5961F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4" r="19954"/>
          <a:stretch>
            <a:fillRect/>
          </a:stretch>
        </p:blipFill>
        <p:spPr bwMode="auto">
          <a:xfrm>
            <a:off x="9137208" y="1786331"/>
            <a:ext cx="25574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9940F9F5-B55A-4DE2-ADFE-48B614E69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29" y="4251718"/>
            <a:ext cx="22161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6">
            <a:extLst>
              <a:ext uri="{FF2B5EF4-FFF2-40B4-BE49-F238E27FC236}">
                <a16:creationId xmlns:a16="http://schemas.microsoft.com/office/drawing/2014/main" id="{2E66F945-09FD-4554-94A2-F7803F4D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393" y="4966323"/>
            <a:ext cx="22161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7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5FE2DB4A-C436-4709-8234-FDC38FE9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633" y="4216793"/>
            <a:ext cx="26146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8">
            <a:extLst>
              <a:ext uri="{FF2B5EF4-FFF2-40B4-BE49-F238E27FC236}">
                <a16:creationId xmlns:a16="http://schemas.microsoft.com/office/drawing/2014/main" id="{1A825E87-FC8A-4919-8F9D-3D66A0326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1" y="3889768"/>
            <a:ext cx="2613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C/ Pallars, 487-489</a:t>
            </a:r>
            <a:endParaRPr lang="ca-ES" altLang="ca-ES" sz="1500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sp>
        <p:nvSpPr>
          <p:cNvPr id="14" name="CuadroTexto 19">
            <a:extLst>
              <a:ext uri="{FF2B5EF4-FFF2-40B4-BE49-F238E27FC236}">
                <a16:creationId xmlns:a16="http://schemas.microsoft.com/office/drawing/2014/main" id="{111F2D5C-3EFC-45F7-9BED-66CA2539D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468" y="3974136"/>
            <a:ext cx="2614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i="1" dirty="0">
                <a:solidFill>
                  <a:srgbClr val="D0684C"/>
                </a:solidFill>
                <a:latin typeface="Trebuchet MS" panose="020B0703020202090204" pitchFamily="34" charset="0"/>
                <a:ea typeface="+mn-ea"/>
              </a:rPr>
              <a:t>C/ Marroc, 180-182</a:t>
            </a:r>
          </a:p>
        </p:txBody>
      </p:sp>
      <p:sp>
        <p:nvSpPr>
          <p:cNvPr id="15" name="CuadroTexto 20">
            <a:extLst>
              <a:ext uri="{FF2B5EF4-FFF2-40B4-BE49-F238E27FC236}">
                <a16:creationId xmlns:a16="http://schemas.microsoft.com/office/drawing/2014/main" id="{C1E277E7-11E9-48B2-A482-1DC925A32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08" y="3929456"/>
            <a:ext cx="26146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C/ Binèfar, 22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E7D7C8D-2806-4537-BB62-BEEBCE7AF043}"/>
              </a:ext>
            </a:extLst>
          </p:cNvPr>
          <p:cNvSpPr txBox="1"/>
          <p:nvPr/>
        </p:nvSpPr>
        <p:spPr>
          <a:xfrm>
            <a:off x="4421006" y="6460161"/>
            <a:ext cx="261302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 dirty="0">
                <a:solidFill>
                  <a:srgbClr val="642A1A"/>
                </a:solidFill>
                <a:latin typeface="Trebuchet MS" panose="020B0703020202090204" pitchFamily="34" charset="0"/>
              </a:rPr>
              <a:t>Casernes J / </a:t>
            </a:r>
            <a:r>
              <a:rPr lang="ca-ES" sz="1500" i="1" dirty="0">
                <a:solidFill>
                  <a:srgbClr val="D0684C"/>
                </a:solidFill>
                <a:latin typeface="Trebuchet MS" panose="020B0703020202090204" pitchFamily="34" charset="0"/>
              </a:rPr>
              <a:t>A</a:t>
            </a:r>
          </a:p>
        </p:txBody>
      </p:sp>
      <p:pic>
        <p:nvPicPr>
          <p:cNvPr id="17" name="Imagen 22">
            <a:extLst>
              <a:ext uri="{FF2B5EF4-FFF2-40B4-BE49-F238E27FC236}">
                <a16:creationId xmlns:a16="http://schemas.microsoft.com/office/drawing/2014/main" id="{22764966-DF40-4452-9923-1275140E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256" y="4283698"/>
            <a:ext cx="164147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23">
            <a:extLst>
              <a:ext uri="{FF2B5EF4-FFF2-40B4-BE49-F238E27FC236}">
                <a16:creationId xmlns:a16="http://schemas.microsoft.com/office/drawing/2014/main" id="{A15AD145-2C8E-4D2A-9978-06995514B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370" y="6391668"/>
            <a:ext cx="2613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Pl. Glòries</a:t>
            </a:r>
          </a:p>
        </p:txBody>
      </p:sp>
      <p:sp>
        <p:nvSpPr>
          <p:cNvPr id="19" name="Contenidor de text 3">
            <a:extLst>
              <a:ext uri="{FF2B5EF4-FFF2-40B4-BE49-F238E27FC236}">
                <a16:creationId xmlns:a16="http://schemas.microsoft.com/office/drawing/2014/main" id="{C1C0F872-DFA0-4A21-8A23-EA5E27167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1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Propostes guanyadores</a:t>
            </a:r>
          </a:p>
        </p:txBody>
      </p:sp>
    </p:spTree>
    <p:extLst>
      <p:ext uri="{BB962C8B-B14F-4D97-AF65-F5344CB8AC3E}">
        <p14:creationId xmlns:p14="http://schemas.microsoft.com/office/powerpoint/2010/main" val="331224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id="{EA877633-8EDE-41D0-8F09-74CE8BD3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19" y="2006600"/>
            <a:ext cx="37544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1">
            <a:extLst>
              <a:ext uri="{FF2B5EF4-FFF2-40B4-BE49-F238E27FC236}">
                <a16:creationId xmlns:a16="http://schemas.microsoft.com/office/drawing/2014/main" id="{84CF5719-CE20-40F6-BA2C-46784E837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44" y="5754688"/>
            <a:ext cx="58689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C/ Pallars, 487-489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Oikosvia</a:t>
            </a: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 Arquitectura SCCL + </a:t>
            </a:r>
            <a:r>
              <a:rPr lang="ca-ES" altLang="ca-ES" sz="1500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Fabregat&amp;Fabregat</a:t>
            </a: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 Arquitectes, SCP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Constraula Enginyeria i Obres, SAU</a:t>
            </a:r>
          </a:p>
        </p:txBody>
      </p:sp>
      <p:sp>
        <p:nvSpPr>
          <p:cNvPr id="8" name="Contenidor de text 3">
            <a:extLst>
              <a:ext uri="{FF2B5EF4-FFF2-40B4-BE49-F238E27FC236}">
                <a16:creationId xmlns:a16="http://schemas.microsoft.com/office/drawing/2014/main" id="{11830214-FABC-4F0C-B10A-34C338B43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325" y="1297782"/>
            <a:ext cx="463182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 defTabSz="914400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TOP 3 CONSTRUMAT. Categoria Sostenibilitat. 2023</a:t>
            </a:r>
          </a:p>
        </p:txBody>
      </p:sp>
      <p:pic>
        <p:nvPicPr>
          <p:cNvPr id="9" name="Imagen 13">
            <a:extLst>
              <a:ext uri="{FF2B5EF4-FFF2-40B4-BE49-F238E27FC236}">
                <a16:creationId xmlns:a16="http://schemas.microsoft.com/office/drawing/2014/main" id="{355E5DE5-EF36-43D4-A94B-20D95873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75" y="2020160"/>
            <a:ext cx="33512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4262DEF3-7C2A-4705-A84E-FD937EB1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Pallars</a:t>
            </a:r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7F26C126-267B-4643-A344-1E517F4A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938" y="2450282"/>
            <a:ext cx="3509543" cy="26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95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id="{EE95E74E-1DC0-4827-A237-F33508E41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7344" y="1712580"/>
            <a:ext cx="201746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2">
            <a:extLst>
              <a:ext uri="{FF2B5EF4-FFF2-40B4-BE49-F238E27FC236}">
                <a16:creationId xmlns:a16="http://schemas.microsoft.com/office/drawing/2014/main" id="{1DC13F45-C144-4646-ABD9-590F0DC32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20" y="4252008"/>
            <a:ext cx="2336799" cy="224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3" descr="Imagen que contiene interior, tabla, hombre, pequeño&#10;&#10;Descripción generada automáticamente">
            <a:extLst>
              <a:ext uri="{FF2B5EF4-FFF2-40B4-BE49-F238E27FC236}">
                <a16:creationId xmlns:a16="http://schemas.microsoft.com/office/drawing/2014/main" id="{ED6E9872-0502-49B4-B6A3-8D25166F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20" y="1712580"/>
            <a:ext cx="23368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4" descr="Imagen que contiene edificio, tabla, pastel, hecho de madera&#10;&#10;Descripción generada automáticamente">
            <a:extLst>
              <a:ext uri="{FF2B5EF4-FFF2-40B4-BE49-F238E27FC236}">
                <a16:creationId xmlns:a16="http://schemas.microsoft.com/office/drawing/2014/main" id="{BB26DF5E-8359-4F51-A8DE-0F7AE37DD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184" y="1712580"/>
            <a:ext cx="2641601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4" descr="Una torre de un edificio&#10;&#10;Descripción generada automáticamente">
            <a:extLst>
              <a:ext uri="{FF2B5EF4-FFF2-40B4-BE49-F238E27FC236}">
                <a16:creationId xmlns:a16="http://schemas.microsoft.com/office/drawing/2014/main" id="{0D769159-1B54-434C-8FE2-ABC49F6C0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0209" y="1690688"/>
            <a:ext cx="3698473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5" descr="Un cuarto con una pared de madera&#10;&#10;Descripción generada automáticamente con confianza baja">
            <a:extLst>
              <a:ext uri="{FF2B5EF4-FFF2-40B4-BE49-F238E27FC236}">
                <a16:creationId xmlns:a16="http://schemas.microsoft.com/office/drawing/2014/main" id="{62171591-5411-401D-9AB9-BA747BD66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185" y="4259343"/>
            <a:ext cx="2641600" cy="224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6" descr="Imagen que contiene edificio, andamios, barco, muelle&#10;&#10;Descripción generada automáticamente">
            <a:extLst>
              <a:ext uri="{FF2B5EF4-FFF2-40B4-BE49-F238E27FC236}">
                <a16:creationId xmlns:a16="http://schemas.microsoft.com/office/drawing/2014/main" id="{492DC85A-7151-4E2F-A312-F260C1CBC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7343" y="4259343"/>
            <a:ext cx="2017466" cy="22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idor de text 3">
            <a:extLst>
              <a:ext uri="{FF2B5EF4-FFF2-40B4-BE49-F238E27FC236}">
                <a16:creationId xmlns:a16="http://schemas.microsoft.com/office/drawing/2014/main" id="{4B5A15AB-7B23-4EE5-8A2A-30E929971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Pallars</a:t>
            </a:r>
          </a:p>
        </p:txBody>
      </p:sp>
    </p:spTree>
    <p:extLst>
      <p:ext uri="{BB962C8B-B14F-4D97-AF65-F5344CB8AC3E}">
        <p14:creationId xmlns:p14="http://schemas.microsoft.com/office/powerpoint/2010/main" val="389042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Contenidor de text 3">
            <a:extLst>
              <a:ext uri="{FF2B5EF4-FFF2-40B4-BE49-F238E27FC236}">
                <a16:creationId xmlns:a16="http://schemas.microsoft.com/office/drawing/2014/main" id="{749180AA-3DBC-46B1-85DF-6FE66DA6C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Binèfar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B319D76-8DF6-4BB8-B0A5-2405D3DF735B}"/>
              </a:ext>
            </a:extLst>
          </p:cNvPr>
          <p:cNvSpPr txBox="1"/>
          <p:nvPr/>
        </p:nvSpPr>
        <p:spPr>
          <a:xfrm>
            <a:off x="500201" y="5754211"/>
            <a:ext cx="66071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C/ Binèfar 22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Martí Sanz Ausàs + COMA Arquitectura SLP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UTE Grup Mas Constructors SLU i Grup Mas Edificació, SLU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B5659C-14E3-4EDC-B27C-422A734E7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4" r="19954"/>
          <a:stretch/>
        </p:blipFill>
        <p:spPr>
          <a:xfrm>
            <a:off x="500200" y="1784668"/>
            <a:ext cx="4476298" cy="37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E7318E-EA9D-456E-9504-FA5BBD80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695" y="4577985"/>
            <a:ext cx="3641530" cy="9953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42E1DE2-BBF4-4478-ABB5-99F688EC61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10" y="1793347"/>
            <a:ext cx="2363710" cy="3780000"/>
          </a:xfrm>
          <a:prstGeom prst="rect">
            <a:avLst/>
          </a:prstGeom>
        </p:spPr>
      </p:pic>
      <p:pic>
        <p:nvPicPr>
          <p:cNvPr id="13" name="Imagen 12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68D48C0A-FE05-48D5-B5C0-252530FD20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695" y="1784668"/>
            <a:ext cx="3624105" cy="26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9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84C309-DDC8-4701-89F9-E90967027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081" y="4289792"/>
            <a:ext cx="4003177" cy="19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352A41D-C725-4C5F-A88A-6EF5FD50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512" y="1753585"/>
            <a:ext cx="4003178" cy="198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B53B4F9-5D01-4971-A1B8-C8D74C3C6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082" y="1747358"/>
            <a:ext cx="4003177" cy="19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FAAF99A-1464-43AD-8CBE-41BE57F62C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10" y="1747358"/>
            <a:ext cx="2782863" cy="198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4038B19-4C30-49A1-8E1C-5749D8A6D7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10" y="3972875"/>
            <a:ext cx="2782863" cy="2520000"/>
          </a:xfrm>
          <a:prstGeom prst="rect">
            <a:avLst/>
          </a:prstGeom>
        </p:spPr>
      </p:pic>
      <p:pic>
        <p:nvPicPr>
          <p:cNvPr id="16" name="Imagen 15" descr="Imagen que contiene interior, edificio, piso, hecho de madera&#10;&#10;Descripción generada automáticamente">
            <a:extLst>
              <a:ext uri="{FF2B5EF4-FFF2-40B4-BE49-F238E27FC236}">
                <a16:creationId xmlns:a16="http://schemas.microsoft.com/office/drawing/2014/main" id="{D00D184D-9ED2-48A9-83A4-2BB8D7570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789" y="3972875"/>
            <a:ext cx="1890000" cy="2520000"/>
          </a:xfrm>
          <a:prstGeom prst="rect">
            <a:avLst/>
          </a:prstGeom>
        </p:spPr>
      </p:pic>
      <p:pic>
        <p:nvPicPr>
          <p:cNvPr id="17" name="Imagen 16" descr="Techo de madera&#10;&#10;Descripción generada automáticamente con confianza baja">
            <a:extLst>
              <a:ext uri="{FF2B5EF4-FFF2-40B4-BE49-F238E27FC236}">
                <a16:creationId xmlns:a16="http://schemas.microsoft.com/office/drawing/2014/main" id="{5F7F5398-4004-44C9-B4B4-38E9FF567F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90" y="3972875"/>
            <a:ext cx="1890000" cy="2520000"/>
          </a:xfrm>
          <a:prstGeom prst="rect">
            <a:avLst/>
          </a:prstGeom>
        </p:spPr>
      </p:pic>
      <p:sp>
        <p:nvSpPr>
          <p:cNvPr id="18" name="Contenidor de text 3">
            <a:extLst>
              <a:ext uri="{FF2B5EF4-FFF2-40B4-BE49-F238E27FC236}">
                <a16:creationId xmlns:a16="http://schemas.microsoft.com/office/drawing/2014/main" id="{C5B7030D-8EC5-4F6B-8FEA-92F9DE27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Binèfar</a:t>
            </a:r>
          </a:p>
        </p:txBody>
      </p:sp>
    </p:spTree>
    <p:extLst>
      <p:ext uri="{BB962C8B-B14F-4D97-AF65-F5344CB8AC3E}">
        <p14:creationId xmlns:p14="http://schemas.microsoft.com/office/powerpoint/2010/main" val="4724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81AE3D9-8F05-4519-B5BD-7242FD0FB72F}"/>
              </a:ext>
            </a:extLst>
          </p:cNvPr>
          <p:cNvSpPr txBox="1"/>
          <p:nvPr/>
        </p:nvSpPr>
        <p:spPr>
          <a:xfrm>
            <a:off x="435823" y="5754211"/>
            <a:ext cx="44469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C/ Lola Iturbe Arizcuren, 13</a:t>
            </a:r>
            <a:endParaRPr lang="ca-ES" sz="1500" dirty="0">
              <a:solidFill>
                <a:srgbClr val="63291B"/>
              </a:solidFill>
              <a:latin typeface="Trebuchet MS" panose="020B0703020202090204" pitchFamily="34" charset="0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Guallart Architects, SL + Daniel Ibáñez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ACSA Obras e Infraestructuras, SAU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EB082E-182D-4F9F-823C-160A1CB61E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83" y="1852518"/>
            <a:ext cx="3600000" cy="36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D7EE96-9DBA-48B8-8C79-886D067ACC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97361" y="1852518"/>
            <a:ext cx="6304860" cy="3599999"/>
          </a:xfrm>
          <a:prstGeom prst="rect">
            <a:avLst/>
          </a:prstGeom>
        </p:spPr>
      </p:pic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266BDFD8-3758-47ED-8CCD-230112413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Lola Iturbe</a:t>
            </a:r>
          </a:p>
        </p:txBody>
      </p:sp>
    </p:spTree>
    <p:extLst>
      <p:ext uri="{BB962C8B-B14F-4D97-AF65-F5344CB8AC3E}">
        <p14:creationId xmlns:p14="http://schemas.microsoft.com/office/powerpoint/2010/main" val="3428876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5" descr="Cuarto con piso de madera&#10;&#10;Descripción generada automáticamente con confianza media">
            <a:extLst>
              <a:ext uri="{FF2B5EF4-FFF2-40B4-BE49-F238E27FC236}">
                <a16:creationId xmlns:a16="http://schemas.microsoft.com/office/drawing/2014/main" id="{2834167C-809F-4624-903E-A99B261E57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17" y="4193298"/>
            <a:ext cx="3120000" cy="234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1FE8FA-DE30-4E42-96AD-FEDCF874B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18" y="1718142"/>
            <a:ext cx="3120000" cy="2340000"/>
          </a:xfrm>
          <a:prstGeom prst="rect">
            <a:avLst/>
          </a:prstGeom>
        </p:spPr>
      </p:pic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F8907F8B-DCEE-44A6-A480-4944B7DFA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Lola Iturbe</a:t>
            </a:r>
          </a:p>
        </p:txBody>
      </p:sp>
      <p:pic>
        <p:nvPicPr>
          <p:cNvPr id="10" name="Imagen 9" descr="Vista de calle con edificios de fondo&#10;&#10;Descripción generada automáticamente">
            <a:extLst>
              <a:ext uri="{FF2B5EF4-FFF2-40B4-BE49-F238E27FC236}">
                <a16:creationId xmlns:a16="http://schemas.microsoft.com/office/drawing/2014/main" id="{51879FF6-BD73-456D-96DA-0E41639DEF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88" y="1737201"/>
            <a:ext cx="3608026" cy="4810701"/>
          </a:xfrm>
          <a:prstGeom prst="rect">
            <a:avLst/>
          </a:prstGeom>
        </p:spPr>
      </p:pic>
      <p:pic>
        <p:nvPicPr>
          <p:cNvPr id="11" name="Imagen 10" descr="Imagen que contiene edificio, metal, andamios, pequeño&#10;&#10;Descripción generada automáticamente">
            <a:extLst>
              <a:ext uri="{FF2B5EF4-FFF2-40B4-BE49-F238E27FC236}">
                <a16:creationId xmlns:a16="http://schemas.microsoft.com/office/drawing/2014/main" id="{4784B4A5-51E3-4176-A81F-E7DF6DD6D2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152" y="4193298"/>
            <a:ext cx="3120000" cy="2340000"/>
          </a:xfrm>
          <a:prstGeom prst="rect">
            <a:avLst/>
          </a:prstGeom>
        </p:spPr>
      </p:pic>
      <p:pic>
        <p:nvPicPr>
          <p:cNvPr id="12" name="Imagen 11" descr="Una puerta de madera&#10;&#10;Descripción generada automáticamente con confianza baja">
            <a:extLst>
              <a:ext uri="{FF2B5EF4-FFF2-40B4-BE49-F238E27FC236}">
                <a16:creationId xmlns:a16="http://schemas.microsoft.com/office/drawing/2014/main" id="{334A1FE4-3A2A-4E86-9032-E49AA6BBC55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153" y="171450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FC6D42-2224-4C21-A400-352878F36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45" y="1752711"/>
            <a:ext cx="3960054" cy="39279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36D1F4-9CAC-4C87-8FA9-426C4B215EFE}"/>
              </a:ext>
            </a:extLst>
          </p:cNvPr>
          <p:cNvSpPr txBox="1"/>
          <p:nvPr/>
        </p:nvSpPr>
        <p:spPr>
          <a:xfrm>
            <a:off x="402459" y="5786835"/>
            <a:ext cx="66628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>
                <a:solidFill>
                  <a:srgbClr val="63291B"/>
                </a:solidFill>
                <a:latin typeface="Trebuchet MS" panose="020B0703020202090204" pitchFamily="34" charset="0"/>
              </a:rPr>
              <a:t>C/ Fernando Pessoa, 53-57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>
                <a:solidFill>
                  <a:srgbClr val="63291B"/>
                </a:solidFill>
                <a:latin typeface="Trebuchet MS" panose="020B0703020202090204" pitchFamily="34" charset="0"/>
              </a:rPr>
              <a:t>Vivas Arquitectos Barcelona SLP + EXE Arquitectura Barcelona SLP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sz="1500">
                <a:solidFill>
                  <a:srgbClr val="63291B"/>
                </a:solidFill>
                <a:latin typeface="Trebuchet MS" panose="020B0703020202090204" pitchFamily="34" charset="0"/>
              </a:rPr>
              <a:t>UTE Casernes Sant Andreu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D78C24-EF23-4C3C-95A6-28A1E6DE42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691" y="4198653"/>
            <a:ext cx="5059063" cy="2258183"/>
          </a:xfrm>
          <a:prstGeom prst="rect">
            <a:avLst/>
          </a:prstGeom>
        </p:spPr>
      </p:pic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301B2A7B-C81B-47FD-853A-1ABB35124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Casernes J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BC06653-4C41-433E-BF19-4019F55C10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2"/>
          <a:stretch/>
        </p:blipFill>
        <p:spPr>
          <a:xfrm>
            <a:off x="4883791" y="1743024"/>
            <a:ext cx="2424418" cy="2052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B432120-2082-4A2E-B959-E88C6109BC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193" y="1743024"/>
            <a:ext cx="3713577" cy="205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9C00F07-2FC7-4FE9-BB51-584DE9753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193" y="3198204"/>
            <a:ext cx="885825" cy="6477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E5E9C5A-74ED-46FD-9524-7AB277019D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91" y="1731025"/>
            <a:ext cx="1296144" cy="22347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1B9573A-EA19-4C40-8072-84C9C18F1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91" y="3588353"/>
            <a:ext cx="1901737" cy="1882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E674429-E6E5-4E1F-9B0B-443680B6C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610" y="4198653"/>
            <a:ext cx="1975639" cy="1484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E07FB9D-046A-4D23-AC05-235FE3D24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5631" y="4198653"/>
            <a:ext cx="717825" cy="3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1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A97AB7-4F17-434D-B2B2-2FBE33C75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05" y="4016880"/>
            <a:ext cx="3899317" cy="25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44F9C5-A081-4815-88AF-B000F5E59A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945" y="4016880"/>
            <a:ext cx="3832491" cy="2520000"/>
          </a:xfrm>
          <a:prstGeom prst="rect">
            <a:avLst/>
          </a:prstGeom>
        </p:spPr>
      </p:pic>
      <p:pic>
        <p:nvPicPr>
          <p:cNvPr id="18" name="Imagen 17" descr="Imagen que contiene edificio, ventana, grande, hecho de madera&#10;&#10;Descripción generada automáticamente">
            <a:extLst>
              <a:ext uri="{FF2B5EF4-FFF2-40B4-BE49-F238E27FC236}">
                <a16:creationId xmlns:a16="http://schemas.microsoft.com/office/drawing/2014/main" id="{90A8E53D-F0AD-4256-AB06-DB63924512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05" y="1714500"/>
            <a:ext cx="3359999" cy="2152718"/>
          </a:xfrm>
          <a:prstGeom prst="rect">
            <a:avLst/>
          </a:prstGeom>
        </p:spPr>
      </p:pic>
      <p:pic>
        <p:nvPicPr>
          <p:cNvPr id="20" name="Imagen 19" descr="Un cuarto con una puerta de madera&#10;&#10;Descripción generada automáticamente con confianza baja">
            <a:extLst>
              <a:ext uri="{FF2B5EF4-FFF2-40B4-BE49-F238E27FC236}">
                <a16:creationId xmlns:a16="http://schemas.microsoft.com/office/drawing/2014/main" id="{1F1A18CA-C4F7-48A6-A067-2C652A0195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0171" y="1714500"/>
            <a:ext cx="3360000" cy="2152718"/>
          </a:xfrm>
          <a:prstGeom prst="rect">
            <a:avLst/>
          </a:prstGeom>
        </p:spPr>
      </p:pic>
      <p:pic>
        <p:nvPicPr>
          <p:cNvPr id="22" name="Imagen 21" descr="Un edificio de fondo&#10;&#10;Descripción generada automáticamente">
            <a:extLst>
              <a:ext uri="{FF2B5EF4-FFF2-40B4-BE49-F238E27FC236}">
                <a16:creationId xmlns:a16="http://schemas.microsoft.com/office/drawing/2014/main" id="{D95E4302-D9EE-4205-AFF0-615271C0BD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460" y="4016880"/>
            <a:ext cx="3360000" cy="2520000"/>
          </a:xfrm>
          <a:prstGeom prst="rect">
            <a:avLst/>
          </a:prstGeom>
        </p:spPr>
      </p:pic>
      <p:pic>
        <p:nvPicPr>
          <p:cNvPr id="26" name="Imagen 25" descr="Imagen que contiene edificio, interior, piso, hecho de madera&#10;&#10;Descripción generada automáticamente">
            <a:extLst>
              <a:ext uri="{FF2B5EF4-FFF2-40B4-BE49-F238E27FC236}">
                <a16:creationId xmlns:a16="http://schemas.microsoft.com/office/drawing/2014/main" id="{4912066A-7DFC-46DB-BA6E-24AAB2B641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460" y="1714500"/>
            <a:ext cx="1890000" cy="2176530"/>
          </a:xfrm>
          <a:prstGeom prst="rect">
            <a:avLst/>
          </a:prstGeom>
        </p:spPr>
      </p:pic>
      <p:pic>
        <p:nvPicPr>
          <p:cNvPr id="28" name="Imagen 27" descr="Una ducha con puertas de cristal&#10;&#10;Descripción generada automáticamente con confianza media">
            <a:extLst>
              <a:ext uri="{FF2B5EF4-FFF2-40B4-BE49-F238E27FC236}">
                <a16:creationId xmlns:a16="http://schemas.microsoft.com/office/drawing/2014/main" id="{C7AB773F-4931-464E-80CC-684B0564DB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738" y="1690688"/>
            <a:ext cx="1890000" cy="2176530"/>
          </a:xfrm>
          <a:prstGeom prst="rect">
            <a:avLst/>
          </a:prstGeom>
        </p:spPr>
      </p:pic>
      <p:sp>
        <p:nvSpPr>
          <p:cNvPr id="29" name="Contenidor de text 3">
            <a:extLst>
              <a:ext uri="{FF2B5EF4-FFF2-40B4-BE49-F238E27FC236}">
                <a16:creationId xmlns:a16="http://schemas.microsoft.com/office/drawing/2014/main" id="{EAFAFED1-721F-4279-834F-94BD65598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Casernes J</a:t>
            </a:r>
          </a:p>
        </p:txBody>
      </p:sp>
    </p:spTree>
    <p:extLst>
      <p:ext uri="{BB962C8B-B14F-4D97-AF65-F5344CB8AC3E}">
        <p14:creationId xmlns:p14="http://schemas.microsoft.com/office/powerpoint/2010/main" val="525956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5" descr="Una sala de estar&#10;&#10;Descripción generada automáticamente">
            <a:extLst>
              <a:ext uri="{FF2B5EF4-FFF2-40B4-BE49-F238E27FC236}">
                <a16:creationId xmlns:a16="http://schemas.microsoft.com/office/drawing/2014/main" id="{8124B37B-7867-4DF7-B557-FC4DEE88BE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508" y="1809000"/>
            <a:ext cx="3240000" cy="3240000"/>
          </a:xfrm>
          <a:prstGeom prst="rect">
            <a:avLst/>
          </a:prstGeom>
        </p:spPr>
      </p:pic>
      <p:pic>
        <p:nvPicPr>
          <p:cNvPr id="7" name="Imagen 6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B24C90BA-C3D8-4E27-B5F2-A73371C466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2" y="1809000"/>
            <a:ext cx="4859394" cy="324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087F43A-D952-494C-9F9D-109CB3459A46}"/>
              </a:ext>
            </a:extLst>
          </p:cNvPr>
          <p:cNvSpPr txBox="1"/>
          <p:nvPr/>
        </p:nvSpPr>
        <p:spPr>
          <a:xfrm>
            <a:off x="323807" y="5207803"/>
            <a:ext cx="700432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Pl. de les </a:t>
            </a:r>
            <a:r>
              <a:rPr lang="ca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Glòries</a:t>
            </a:r>
          </a:p>
          <a:p>
            <a:pPr indent="-342900" algn="just">
              <a:lnSpc>
                <a:spcPct val="80000"/>
              </a:lnSpc>
              <a:spcBef>
                <a:spcPct val="20000"/>
              </a:spcBef>
              <a:buAutoNum type="alphaUcParenR"/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Cierto estudio</a:t>
            </a:r>
          </a:p>
          <a:p>
            <a:pPr indent="-342900" algn="just">
              <a:lnSpc>
                <a:spcPct val="80000"/>
              </a:lnSpc>
              <a:spcBef>
                <a:spcPct val="20000"/>
              </a:spcBef>
              <a:buAutoNum type="alphaUcParenR"/>
              <a:defRPr/>
            </a:pPr>
            <a:r>
              <a:rPr lang="es-ES" sz="1500" dirty="0" err="1">
                <a:solidFill>
                  <a:srgbClr val="63291B"/>
                </a:solidFill>
                <a:latin typeface="Trebuchet MS" panose="020B0703020202090204" pitchFamily="34" charset="0"/>
              </a:rPr>
              <a:t>Hazarquitectura</a:t>
            </a: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 / Bayona Valero / Cantallops-Vicente / </a:t>
            </a:r>
            <a:r>
              <a:rPr lang="es-ES" sz="1500" dirty="0" err="1">
                <a:solidFill>
                  <a:srgbClr val="63291B"/>
                </a:solidFill>
                <a:latin typeface="Trebuchet MS" panose="020B0703020202090204" pitchFamily="34" charset="0"/>
              </a:rPr>
              <a:t>Ensenyat-Tarrida</a:t>
            </a: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 </a:t>
            </a:r>
          </a:p>
          <a:p>
            <a:pPr indent="-342900" algn="just">
              <a:lnSpc>
                <a:spcPct val="80000"/>
              </a:lnSpc>
              <a:spcBef>
                <a:spcPct val="20000"/>
              </a:spcBef>
              <a:buAutoNum type="alphaUcParenR"/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Estudio Vivas Arq. / Pau Vidal</a:t>
            </a:r>
          </a:p>
          <a:p>
            <a:pPr indent="-342900" algn="just">
              <a:lnSpc>
                <a:spcPct val="80000"/>
              </a:lnSpc>
              <a:spcBef>
                <a:spcPct val="20000"/>
              </a:spcBef>
              <a:buAutoNum type="alphaUcParenR"/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SV60 Arquitectos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500" dirty="0">
                <a:solidFill>
                  <a:srgbClr val="63291B"/>
                </a:solidFill>
                <a:latin typeface="Trebuchet MS" panose="020B0703020202090204" pitchFamily="34" charset="0"/>
              </a:rPr>
              <a:t>UTE 238 Viviendas Illa </a:t>
            </a:r>
            <a:r>
              <a:rPr lang="es-ES" sz="1500" dirty="0" err="1">
                <a:solidFill>
                  <a:srgbClr val="63291B"/>
                </a:solidFill>
                <a:latin typeface="Trebuchet MS" panose="020B0703020202090204" pitchFamily="34" charset="0"/>
              </a:rPr>
              <a:t>Glòries</a:t>
            </a:r>
            <a:endParaRPr lang="es-ES" sz="1500" dirty="0">
              <a:solidFill>
                <a:srgbClr val="63291B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CCE4F9C6-3247-4383-BFA8-7C74A00EC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Glòries 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689799D-E7A3-43CF-B142-1D0E4EE17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000" y="1809000"/>
            <a:ext cx="283447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25">
            <a:extLst>
              <a:ext uri="{FF2B5EF4-FFF2-40B4-BE49-F238E27FC236}">
                <a16:creationId xmlns:a16="http://schemas.microsoft.com/office/drawing/2014/main" id="{6E62D178-4990-4AF9-8FC4-1E439258F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99617"/>
            <a:ext cx="110976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Habitatge públic i social municipal a un preu assequible a la ciutat de Barcelona, per posar-la a disposició dels sectors socials menys afavorits (gent gran, joves, afectats urbanístics i en general persones amb rendes baixes).</a:t>
            </a:r>
          </a:p>
        </p:txBody>
      </p:sp>
      <p:sp>
        <p:nvSpPr>
          <p:cNvPr id="7" name="CuadroTexto 26">
            <a:extLst>
              <a:ext uri="{FF2B5EF4-FFF2-40B4-BE49-F238E27FC236}">
                <a16:creationId xmlns:a16="http://schemas.microsoft.com/office/drawing/2014/main" id="{48DD7417-53DD-40A9-BD8D-A10C444B1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17" y="2664916"/>
            <a:ext cx="93915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642A1A"/>
                </a:solidFill>
                <a:latin typeface="Trebuchet MS" panose="020B070302020209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r>
              <a:rPr lang="ca-ES" altLang="ca-ES" dirty="0"/>
              <a:t>PMHB tradicionalment		programes de venda i lloguer</a:t>
            </a:r>
          </a:p>
          <a:p>
            <a:r>
              <a:rPr lang="ca-ES" altLang="ca-ES" dirty="0"/>
              <a:t>1998				primeres promocions de lloguer per joves</a:t>
            </a:r>
          </a:p>
          <a:p>
            <a:r>
              <a:rPr lang="ca-ES" altLang="ca-ES" dirty="0"/>
              <a:t>IMHAB actualitat			bàsicament lloguer, diversitat tipologies i usuaris </a:t>
            </a:r>
          </a:p>
        </p:txBody>
      </p:sp>
      <p:sp>
        <p:nvSpPr>
          <p:cNvPr id="8" name="Flecha derecha 11">
            <a:extLst>
              <a:ext uri="{FF2B5EF4-FFF2-40B4-BE49-F238E27FC236}">
                <a16:creationId xmlns:a16="http://schemas.microsoft.com/office/drawing/2014/main" id="{BE523C6C-ED3F-4F8C-AAD8-75548FBEAA66}"/>
              </a:ext>
            </a:extLst>
          </p:cNvPr>
          <p:cNvSpPr/>
          <p:nvPr/>
        </p:nvSpPr>
        <p:spPr>
          <a:xfrm>
            <a:off x="4551363" y="3094161"/>
            <a:ext cx="625475" cy="11112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sz="1432" dirty="0"/>
          </a:p>
        </p:txBody>
      </p:sp>
      <p:sp>
        <p:nvSpPr>
          <p:cNvPr id="9" name="Flecha derecha 12">
            <a:extLst>
              <a:ext uri="{FF2B5EF4-FFF2-40B4-BE49-F238E27FC236}">
                <a16:creationId xmlns:a16="http://schemas.microsoft.com/office/drawing/2014/main" id="{A2FC39A0-37AD-49F9-AC3B-130106566806}"/>
              </a:ext>
            </a:extLst>
          </p:cNvPr>
          <p:cNvSpPr/>
          <p:nvPr/>
        </p:nvSpPr>
        <p:spPr>
          <a:xfrm>
            <a:off x="4551363" y="3350419"/>
            <a:ext cx="625475" cy="11112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sz="1432" dirty="0"/>
          </a:p>
        </p:txBody>
      </p:sp>
      <p:pic>
        <p:nvPicPr>
          <p:cNvPr id="11" name="Picture 13" descr="04-01-018">
            <a:extLst>
              <a:ext uri="{FF2B5EF4-FFF2-40B4-BE49-F238E27FC236}">
                <a16:creationId xmlns:a16="http://schemas.microsoft.com/office/drawing/2014/main" id="{5959BFE4-BF55-4064-879B-9862E24A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86" t="3743" r="27780" b="14116"/>
          <a:stretch>
            <a:fillRect/>
          </a:stretch>
        </p:blipFill>
        <p:spPr bwMode="auto">
          <a:xfrm>
            <a:off x="1085318" y="3737254"/>
            <a:ext cx="12176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20-FA-042">
            <a:extLst>
              <a:ext uri="{FF2B5EF4-FFF2-40B4-BE49-F238E27FC236}">
                <a16:creationId xmlns:a16="http://schemas.microsoft.com/office/drawing/2014/main" id="{0D742495-3D91-4765-B488-F2839FB8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13" t="16734" r="16756" b="1030"/>
          <a:stretch>
            <a:fillRect/>
          </a:stretch>
        </p:blipFill>
        <p:spPr bwMode="auto">
          <a:xfrm>
            <a:off x="4985646" y="3748367"/>
            <a:ext cx="14763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21-01-158">
            <a:extLst>
              <a:ext uri="{FF2B5EF4-FFF2-40B4-BE49-F238E27FC236}">
                <a16:creationId xmlns:a16="http://schemas.microsoft.com/office/drawing/2014/main" id="{214D0516-7B51-43ED-A571-D813626A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3" t="13187" r="24492" b="6241"/>
          <a:stretch>
            <a:fillRect/>
          </a:stretch>
        </p:blipFill>
        <p:spPr bwMode="auto">
          <a:xfrm>
            <a:off x="6847930" y="3746779"/>
            <a:ext cx="13779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1 CuadroTexto">
            <a:extLst>
              <a:ext uri="{FF2B5EF4-FFF2-40B4-BE49-F238E27FC236}">
                <a16:creationId xmlns:a16="http://schemas.microsoft.com/office/drawing/2014/main" id="{3A12DFEF-4D4E-4909-B59A-CE5B8D83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405" y="6418542"/>
            <a:ext cx="1844675" cy="19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dirty="0">
                <a:solidFill>
                  <a:srgbClr val="642A1A"/>
                </a:solidFill>
                <a:latin typeface="Trebuchet MS" panose="020B0703020202090204" pitchFamily="34" charset="0"/>
              </a:rPr>
              <a:t>IMATGES ARXIU MUNICIPAL I PMHB</a:t>
            </a:r>
            <a:endParaRPr lang="es-ES" sz="800" dirty="0">
              <a:solidFill>
                <a:srgbClr val="642A1A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8CEBD949-8EE2-4515-B3BF-363F1FED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986627"/>
              </p:ext>
            </p:extLst>
          </p:nvPr>
        </p:nvGraphicFramePr>
        <p:xfrm>
          <a:off x="2714239" y="3746779"/>
          <a:ext cx="1863725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6" imgW="17261709" imgH="11352381" progId="">
                  <p:embed/>
                </p:oleObj>
              </mc:Choice>
              <mc:Fallback>
                <p:oleObj name="Foto de Photo Editor" r:id="rId6" imgW="17261709" imgH="11352381" progId="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8CEBD949-8EE2-4515-B3BF-363F1FEDE2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239" y="3746779"/>
                        <a:ext cx="1863725" cy="125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2" descr="D03_15_016">
            <a:extLst>
              <a:ext uri="{FF2B5EF4-FFF2-40B4-BE49-F238E27FC236}">
                <a16:creationId xmlns:a16="http://schemas.microsoft.com/office/drawing/2014/main" id="{930DE359-D9F8-49E1-AAC1-730B379C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0058" y="3746779"/>
            <a:ext cx="18557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Carme062">
            <a:extLst>
              <a:ext uri="{FF2B5EF4-FFF2-40B4-BE49-F238E27FC236}">
                <a16:creationId xmlns:a16="http://schemas.microsoft.com/office/drawing/2014/main" id="{2CF34828-45C1-41E7-BBDC-AF578E39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368" y="5112029"/>
            <a:ext cx="22764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J:\COMU\SANDRA\joaquim 11-5-10\27-ermengarda\Enmengarda_087.JPG">
            <a:extLst>
              <a:ext uri="{FF2B5EF4-FFF2-40B4-BE49-F238E27FC236}">
                <a16:creationId xmlns:a16="http://schemas.microsoft.com/office/drawing/2014/main" id="{5E255356-1F66-4FA0-B5B3-EF461971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389" y="5112029"/>
            <a:ext cx="2032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D:\UPC\Can Travi_127.jpg">
            <a:extLst>
              <a:ext uri="{FF2B5EF4-FFF2-40B4-BE49-F238E27FC236}">
                <a16:creationId xmlns:a16="http://schemas.microsoft.com/office/drawing/2014/main" id="{DDC79515-34EE-47E4-91C8-CEC97FEB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298" y="5121554"/>
            <a:ext cx="19685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38">
            <a:extLst>
              <a:ext uri="{FF2B5EF4-FFF2-40B4-BE49-F238E27FC236}">
                <a16:creationId xmlns:a16="http://schemas.microsoft.com/office/drawing/2014/main" id="{A93A5736-557B-4578-9DD4-62170F56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7708" y="5121554"/>
            <a:ext cx="160813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lecha derecha 11">
            <a:extLst>
              <a:ext uri="{FF2B5EF4-FFF2-40B4-BE49-F238E27FC236}">
                <a16:creationId xmlns:a16="http://schemas.microsoft.com/office/drawing/2014/main" id="{E0933F14-2163-420E-8131-A0828E147092}"/>
              </a:ext>
            </a:extLst>
          </p:cNvPr>
          <p:cNvSpPr/>
          <p:nvPr/>
        </p:nvSpPr>
        <p:spPr>
          <a:xfrm>
            <a:off x="4551363" y="2826791"/>
            <a:ext cx="625475" cy="11112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sz="1432" dirty="0"/>
          </a:p>
        </p:txBody>
      </p:sp>
      <p:sp>
        <p:nvSpPr>
          <p:cNvPr id="23" name="Contenidor de text 3">
            <a:extLst>
              <a:ext uri="{FF2B5EF4-FFF2-40B4-BE49-F238E27FC236}">
                <a16:creationId xmlns:a16="http://schemas.microsoft.com/office/drawing/2014/main" id="{034873E5-2134-4229-9FF9-9709B273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3513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Què fem?</a:t>
            </a:r>
          </a:p>
        </p:txBody>
      </p:sp>
    </p:spTree>
    <p:extLst>
      <p:ext uri="{BB962C8B-B14F-4D97-AF65-F5344CB8AC3E}">
        <p14:creationId xmlns:p14="http://schemas.microsoft.com/office/powerpoint/2010/main" val="31523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F4D548-6AF1-4487-9380-0C835FCE1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5" y="1739693"/>
            <a:ext cx="2917298" cy="2340000"/>
          </a:xfrm>
          <a:prstGeom prst="rect">
            <a:avLst/>
          </a:prstGeom>
        </p:spPr>
      </p:pic>
      <p:pic>
        <p:nvPicPr>
          <p:cNvPr id="7" name="Imagen 6" descr="Edificio en frente de una tienda&#10;&#10;Descripción generada automáticamente con confianza baja">
            <a:extLst>
              <a:ext uri="{FF2B5EF4-FFF2-40B4-BE49-F238E27FC236}">
                <a16:creationId xmlns:a16="http://schemas.microsoft.com/office/drawing/2014/main" id="{63B05F2E-EF5C-40A1-9D78-653B81284E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557" y="1739693"/>
            <a:ext cx="3120000" cy="234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F7B664-875A-4F19-9E57-3960C64CEF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89" y="4222930"/>
            <a:ext cx="5203099" cy="2340000"/>
          </a:xfrm>
          <a:prstGeom prst="rect">
            <a:avLst/>
          </a:prstGeom>
        </p:spPr>
      </p:pic>
      <p:pic>
        <p:nvPicPr>
          <p:cNvPr id="9" name="Imagen 8" descr="Puente de madera&#10;&#10;Descripción generada automáticamente con confianza baja">
            <a:extLst>
              <a:ext uri="{FF2B5EF4-FFF2-40B4-BE49-F238E27FC236}">
                <a16:creationId xmlns:a16="http://schemas.microsoft.com/office/drawing/2014/main" id="{BA4DA528-529E-4062-A747-59DB14B55E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411" y="1739693"/>
            <a:ext cx="1755000" cy="23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8673DA-9645-42FA-9400-DC7720860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357" y="1739693"/>
            <a:ext cx="2724948" cy="2340000"/>
          </a:xfrm>
          <a:prstGeom prst="rect">
            <a:avLst/>
          </a:prstGeom>
        </p:spPr>
      </p:pic>
      <p:sp>
        <p:nvSpPr>
          <p:cNvPr id="11" name="Contenidor de text 3">
            <a:extLst>
              <a:ext uri="{FF2B5EF4-FFF2-40B4-BE49-F238E27FC236}">
                <a16:creationId xmlns:a16="http://schemas.microsoft.com/office/drawing/2014/main" id="{55CED7AC-8058-4BF3-80A4-FF875EC71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Glòries 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78068D3-54D5-414F-91E0-2FF73005BF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911" y="4222930"/>
            <a:ext cx="3907865" cy="2340000"/>
          </a:xfrm>
          <a:prstGeom prst="rect">
            <a:avLst/>
          </a:prstGeom>
        </p:spPr>
      </p:pic>
      <p:pic>
        <p:nvPicPr>
          <p:cNvPr id="13" name="Imagen 12" descr="Una puerta de madera&#10;&#10;Descripción generada automáticamente con confianza media">
            <a:extLst>
              <a:ext uri="{FF2B5EF4-FFF2-40B4-BE49-F238E27FC236}">
                <a16:creationId xmlns:a16="http://schemas.microsoft.com/office/drawing/2014/main" id="{DA5BF343-59BC-4CFF-ADAF-F8B74F21DD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349" y="4222930"/>
            <a:ext cx="1755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2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Contenidor de text 3">
            <a:extLst>
              <a:ext uri="{FF2B5EF4-FFF2-40B4-BE49-F238E27FC236}">
                <a16:creationId xmlns:a16="http://schemas.microsoft.com/office/drawing/2014/main" id="{2AE60FA8-F45C-4881-BFCB-B3D7FCE8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06476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Materialització. Dades fusta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ACCD045-BAB7-42AF-8BE0-C1217C74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92" y="1876973"/>
            <a:ext cx="8186695" cy="46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1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379E5-F166-35D1-90C5-C2E3BC2B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457DDE-485E-E64C-B951-7B3974903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D28F0C-4574-CC02-EEF3-D3FDF34CD389}"/>
              </a:ext>
            </a:extLst>
          </p:cNvPr>
          <p:cNvSpPr txBox="1"/>
          <p:nvPr/>
        </p:nvSpPr>
        <p:spPr>
          <a:xfrm>
            <a:off x="3855447" y="2196160"/>
            <a:ext cx="6075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i="1" dirty="0">
                <a:solidFill>
                  <a:srgbClr val="642A1A"/>
                </a:solidFill>
                <a:latin typeface="Trebuchet MS" panose="020B0703020202090204" pitchFamily="34" charset="0"/>
              </a:rPr>
              <a:t>http://habitatge.barcelona/ca</a:t>
            </a:r>
            <a:r>
              <a:rPr lang="es-ES" sz="3200" i="1" dirty="0">
                <a:solidFill>
                  <a:srgbClr val="642A1A"/>
                </a:solidFill>
                <a:latin typeface="Trebuchet MS" panose="020B0703020202090204" pitchFamily="34" charset="0"/>
              </a:rPr>
              <a:t> </a:t>
            </a:r>
            <a:endParaRPr lang="es-ES" dirty="0"/>
          </a:p>
        </p:txBody>
      </p:sp>
      <p:graphicFrame>
        <p:nvGraphicFramePr>
          <p:cNvPr id="9" name="Objeto 24">
            <a:extLst>
              <a:ext uri="{FF2B5EF4-FFF2-40B4-BE49-F238E27FC236}">
                <a16:creationId xmlns:a16="http://schemas.microsoft.com/office/drawing/2014/main" id="{D583A80D-7EF6-4653-B66B-17E1A8D5D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405280"/>
              </p:ext>
            </p:extLst>
          </p:nvPr>
        </p:nvGraphicFramePr>
        <p:xfrm>
          <a:off x="3855447" y="1027906"/>
          <a:ext cx="5168741" cy="109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000000" imgH="2539683" progId="">
                  <p:embed/>
                </p:oleObj>
              </mc:Choice>
              <mc:Fallback>
                <p:oleObj name="Image" r:id="rId3" imgW="12000000" imgH="2539683" progId="">
                  <p:embed/>
                  <p:pic>
                    <p:nvPicPr>
                      <p:cNvPr id="9" name="Objeto 24">
                        <a:extLst>
                          <a:ext uri="{FF2B5EF4-FFF2-40B4-BE49-F238E27FC236}">
                            <a16:creationId xmlns:a16="http://schemas.microsoft.com/office/drawing/2014/main" id="{D583A80D-7EF6-4653-B66B-17E1A8D5D1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5447" y="1027906"/>
                        <a:ext cx="5168741" cy="1090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910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" y="0"/>
            <a:ext cx="12192000" cy="6858000"/>
          </a:xfrm>
        </p:spPr>
      </p:pic>
      <p:grpSp>
        <p:nvGrpSpPr>
          <p:cNvPr id="4" name="Grupo 23">
            <a:extLst>
              <a:ext uri="{FF2B5EF4-FFF2-40B4-BE49-F238E27FC236}">
                <a16:creationId xmlns:a16="http://schemas.microsoft.com/office/drawing/2014/main" id="{AA62160D-4AC0-45B4-B45E-8DEE2F55624F}"/>
              </a:ext>
            </a:extLst>
          </p:cNvPr>
          <p:cNvGrpSpPr>
            <a:grpSpLocks/>
          </p:cNvGrpSpPr>
          <p:nvPr/>
        </p:nvGrpSpPr>
        <p:grpSpPr bwMode="auto">
          <a:xfrm>
            <a:off x="8920486" y="2651294"/>
            <a:ext cx="2342030" cy="2908300"/>
            <a:chOff x="5220982" y="2829861"/>
            <a:chExt cx="2341785" cy="2907754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6ABCD433-4997-4503-8475-BD7E48778431}"/>
                </a:ext>
              </a:extLst>
            </p:cNvPr>
            <p:cNvSpPr/>
            <p:nvPr/>
          </p:nvSpPr>
          <p:spPr>
            <a:xfrm>
              <a:off x="5654791" y="4283738"/>
              <a:ext cx="319054" cy="1211036"/>
            </a:xfrm>
            <a:custGeom>
              <a:avLst/>
              <a:gdLst>
                <a:gd name="connsiteX0" fmla="*/ 0 w 317914"/>
                <a:gd name="connsiteY0" fmla="*/ 0 h 1211564"/>
                <a:gd name="connsiteX1" fmla="*/ 158957 w 317914"/>
                <a:gd name="connsiteY1" fmla="*/ 0 h 1211564"/>
                <a:gd name="connsiteX2" fmla="*/ 158957 w 317914"/>
                <a:gd name="connsiteY2" fmla="*/ 1211564 h 1211564"/>
                <a:gd name="connsiteX3" fmla="*/ 317914 w 317914"/>
                <a:gd name="connsiteY3" fmla="*/ 1211564 h 121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914" h="1211564">
                  <a:moveTo>
                    <a:pt x="0" y="0"/>
                  </a:moveTo>
                  <a:lnTo>
                    <a:pt x="158957" y="0"/>
                  </a:lnTo>
                  <a:lnTo>
                    <a:pt x="158957" y="1211564"/>
                  </a:lnTo>
                  <a:lnTo>
                    <a:pt x="317914" y="1211564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40343" tIns="574467" rIns="140342" bIns="574468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ca-ES" sz="50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A8FB7553-9F63-4233-BCF0-5FE778E63492}"/>
                </a:ext>
              </a:extLst>
            </p:cNvPr>
            <p:cNvSpPr/>
            <p:nvPr/>
          </p:nvSpPr>
          <p:spPr>
            <a:xfrm>
              <a:off x="5654791" y="4283738"/>
              <a:ext cx="319054" cy="606311"/>
            </a:xfrm>
            <a:custGeom>
              <a:avLst/>
              <a:gdLst>
                <a:gd name="connsiteX0" fmla="*/ 0 w 317914"/>
                <a:gd name="connsiteY0" fmla="*/ 0 h 605782"/>
                <a:gd name="connsiteX1" fmla="*/ 158957 w 317914"/>
                <a:gd name="connsiteY1" fmla="*/ 0 h 605782"/>
                <a:gd name="connsiteX2" fmla="*/ 158957 w 317914"/>
                <a:gd name="connsiteY2" fmla="*/ 605782 h 605782"/>
                <a:gd name="connsiteX3" fmla="*/ 317914 w 317914"/>
                <a:gd name="connsiteY3" fmla="*/ 605782 h 60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914" h="605782">
                  <a:moveTo>
                    <a:pt x="0" y="0"/>
                  </a:moveTo>
                  <a:lnTo>
                    <a:pt x="158957" y="0"/>
                  </a:lnTo>
                  <a:lnTo>
                    <a:pt x="158957" y="605782"/>
                  </a:lnTo>
                  <a:lnTo>
                    <a:pt x="317914" y="605782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54554" tIns="285787" rIns="154554" bIns="285789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ca-ES" sz="50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7A58285-3804-4D05-870E-DE623BFB4344}"/>
                </a:ext>
              </a:extLst>
            </p:cNvPr>
            <p:cNvSpPr/>
            <p:nvPr/>
          </p:nvSpPr>
          <p:spPr>
            <a:xfrm>
              <a:off x="5654791" y="4237710"/>
              <a:ext cx="319054" cy="92058"/>
            </a:xfrm>
            <a:custGeom>
              <a:avLst/>
              <a:gdLst>
                <a:gd name="connsiteX0" fmla="*/ 0 w 317914"/>
                <a:gd name="connsiteY0" fmla="*/ 45720 h 91440"/>
                <a:gd name="connsiteX1" fmla="*/ 317914 w 317914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914" h="91440">
                  <a:moveTo>
                    <a:pt x="0" y="45720"/>
                  </a:moveTo>
                  <a:lnTo>
                    <a:pt x="317914" y="45720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63710" tIns="37773" rIns="163709" bIns="37772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ca-ES" sz="50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072C8B00-C793-4BF2-85A0-598100F37E48}"/>
                </a:ext>
              </a:extLst>
            </p:cNvPr>
            <p:cNvSpPr/>
            <p:nvPr/>
          </p:nvSpPr>
          <p:spPr>
            <a:xfrm>
              <a:off x="5654791" y="3677427"/>
              <a:ext cx="319054" cy="606311"/>
            </a:xfrm>
            <a:custGeom>
              <a:avLst/>
              <a:gdLst>
                <a:gd name="connsiteX0" fmla="*/ 0 w 317914"/>
                <a:gd name="connsiteY0" fmla="*/ 605782 h 605782"/>
                <a:gd name="connsiteX1" fmla="*/ 158957 w 317914"/>
                <a:gd name="connsiteY1" fmla="*/ 605782 h 605782"/>
                <a:gd name="connsiteX2" fmla="*/ 158957 w 317914"/>
                <a:gd name="connsiteY2" fmla="*/ 0 h 605782"/>
                <a:gd name="connsiteX3" fmla="*/ 317914 w 317914"/>
                <a:gd name="connsiteY3" fmla="*/ 0 h 60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914" h="605782">
                  <a:moveTo>
                    <a:pt x="0" y="605782"/>
                  </a:moveTo>
                  <a:lnTo>
                    <a:pt x="158957" y="605782"/>
                  </a:lnTo>
                  <a:lnTo>
                    <a:pt x="158957" y="0"/>
                  </a:lnTo>
                  <a:lnTo>
                    <a:pt x="317914" y="0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54554" tIns="285788" rIns="154554" bIns="285788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ca-ES" sz="50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AB9EC130-F799-45AD-B1DC-F03DC760A2CD}"/>
                </a:ext>
              </a:extLst>
            </p:cNvPr>
            <p:cNvSpPr/>
            <p:nvPr/>
          </p:nvSpPr>
          <p:spPr>
            <a:xfrm>
              <a:off x="5654791" y="3072703"/>
              <a:ext cx="319054" cy="1211035"/>
            </a:xfrm>
            <a:custGeom>
              <a:avLst/>
              <a:gdLst>
                <a:gd name="connsiteX0" fmla="*/ 0 w 317914"/>
                <a:gd name="connsiteY0" fmla="*/ 1211564 h 1211564"/>
                <a:gd name="connsiteX1" fmla="*/ 158957 w 317914"/>
                <a:gd name="connsiteY1" fmla="*/ 1211564 h 1211564"/>
                <a:gd name="connsiteX2" fmla="*/ 158957 w 317914"/>
                <a:gd name="connsiteY2" fmla="*/ 0 h 1211564"/>
                <a:gd name="connsiteX3" fmla="*/ 317914 w 317914"/>
                <a:gd name="connsiteY3" fmla="*/ 0 h 121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914" h="1211564">
                  <a:moveTo>
                    <a:pt x="0" y="1211564"/>
                  </a:moveTo>
                  <a:lnTo>
                    <a:pt x="158957" y="1211564"/>
                  </a:lnTo>
                  <a:lnTo>
                    <a:pt x="158957" y="0"/>
                  </a:lnTo>
                  <a:lnTo>
                    <a:pt x="317914" y="0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40343" tIns="574468" rIns="140342" bIns="574467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ca-ES" sz="50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73A8B30-93A9-47D8-9F13-61A1463D075B}"/>
                </a:ext>
              </a:extLst>
            </p:cNvPr>
            <p:cNvSpPr/>
            <p:nvPr/>
          </p:nvSpPr>
          <p:spPr>
            <a:xfrm rot="16200000">
              <a:off x="4294435" y="4094023"/>
              <a:ext cx="2286904" cy="433809"/>
            </a:xfrm>
            <a:custGeom>
              <a:avLst/>
              <a:gdLst>
                <a:gd name="connsiteX0" fmla="*/ 0 w 2550662"/>
                <a:gd name="connsiteY0" fmla="*/ 0 h 484625"/>
                <a:gd name="connsiteX1" fmla="*/ 2550662 w 2550662"/>
                <a:gd name="connsiteY1" fmla="*/ 0 h 484625"/>
                <a:gd name="connsiteX2" fmla="*/ 2550662 w 2550662"/>
                <a:gd name="connsiteY2" fmla="*/ 484625 h 484625"/>
                <a:gd name="connsiteX3" fmla="*/ 0 w 2550662"/>
                <a:gd name="connsiteY3" fmla="*/ 484625 h 484625"/>
                <a:gd name="connsiteX4" fmla="*/ 0 w 2550662"/>
                <a:gd name="connsiteY4" fmla="*/ 0 h 4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0662" h="484625">
                  <a:moveTo>
                    <a:pt x="0" y="0"/>
                  </a:moveTo>
                  <a:lnTo>
                    <a:pt x="2550662" y="0"/>
                  </a:lnTo>
                  <a:lnTo>
                    <a:pt x="2550662" y="484625"/>
                  </a:lnTo>
                  <a:lnTo>
                    <a:pt x="0" y="484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84" tIns="19684" rIns="19685" bIns="19685" spcCol="1270" anchor="ctr"/>
            <a:lstStyle/>
            <a:p>
              <a:pPr algn="ctr"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2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Materials</a:t>
              </a: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36077E7C-8392-440E-B754-AFEC273C892F}"/>
                </a:ext>
              </a:extLst>
            </p:cNvPr>
            <p:cNvSpPr/>
            <p:nvPr/>
          </p:nvSpPr>
          <p:spPr>
            <a:xfrm>
              <a:off x="5973845" y="2829861"/>
              <a:ext cx="1588922" cy="484097"/>
            </a:xfrm>
            <a:custGeom>
              <a:avLst/>
              <a:gdLst>
                <a:gd name="connsiteX0" fmla="*/ 0 w 1589572"/>
                <a:gd name="connsiteY0" fmla="*/ 0 h 484625"/>
                <a:gd name="connsiteX1" fmla="*/ 1589572 w 1589572"/>
                <a:gd name="connsiteY1" fmla="*/ 0 h 484625"/>
                <a:gd name="connsiteX2" fmla="*/ 1589572 w 1589572"/>
                <a:gd name="connsiteY2" fmla="*/ 484625 h 484625"/>
                <a:gd name="connsiteX3" fmla="*/ 0 w 1589572"/>
                <a:gd name="connsiteY3" fmla="*/ 484625 h 484625"/>
                <a:gd name="connsiteX4" fmla="*/ 0 w 1589572"/>
                <a:gd name="connsiteY4" fmla="*/ 0 h 4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572" h="484625">
                  <a:moveTo>
                    <a:pt x="0" y="0"/>
                  </a:moveTo>
                  <a:lnTo>
                    <a:pt x="1589572" y="0"/>
                  </a:lnTo>
                  <a:lnTo>
                    <a:pt x="1589572" y="484625"/>
                  </a:lnTo>
                  <a:lnTo>
                    <a:pt x="0" y="4846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525" tIns="9525" rIns="9525" bIns="9525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Eficiència en l’ús</a:t>
              </a: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FFA78465-3171-408A-B575-ABED0686E941}"/>
                </a:ext>
              </a:extLst>
            </p:cNvPr>
            <p:cNvSpPr/>
            <p:nvPr/>
          </p:nvSpPr>
          <p:spPr>
            <a:xfrm>
              <a:off x="5973845" y="3436172"/>
              <a:ext cx="1588922" cy="484097"/>
            </a:xfrm>
            <a:custGeom>
              <a:avLst/>
              <a:gdLst>
                <a:gd name="connsiteX0" fmla="*/ 0 w 1589572"/>
                <a:gd name="connsiteY0" fmla="*/ 0 h 484625"/>
                <a:gd name="connsiteX1" fmla="*/ 1589572 w 1589572"/>
                <a:gd name="connsiteY1" fmla="*/ 0 h 484625"/>
                <a:gd name="connsiteX2" fmla="*/ 1589572 w 1589572"/>
                <a:gd name="connsiteY2" fmla="*/ 484625 h 484625"/>
                <a:gd name="connsiteX3" fmla="*/ 0 w 1589572"/>
                <a:gd name="connsiteY3" fmla="*/ 484625 h 484625"/>
                <a:gd name="connsiteX4" fmla="*/ 0 w 1589572"/>
                <a:gd name="connsiteY4" fmla="*/ 0 h 4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572" h="484625">
                  <a:moveTo>
                    <a:pt x="0" y="0"/>
                  </a:moveTo>
                  <a:lnTo>
                    <a:pt x="1589572" y="0"/>
                  </a:lnTo>
                  <a:lnTo>
                    <a:pt x="1589572" y="484625"/>
                  </a:lnTo>
                  <a:lnTo>
                    <a:pt x="0" y="4846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525" tIns="9525" rIns="9525" bIns="9525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Reducció emissions CO2</a:t>
              </a: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3D291227-80C0-4DF2-BEC2-2211AF5B1339}"/>
                </a:ext>
              </a:extLst>
            </p:cNvPr>
            <p:cNvSpPr/>
            <p:nvPr/>
          </p:nvSpPr>
          <p:spPr>
            <a:xfrm>
              <a:off x="5973845" y="4040897"/>
              <a:ext cx="1588922" cy="485684"/>
            </a:xfrm>
            <a:custGeom>
              <a:avLst/>
              <a:gdLst>
                <a:gd name="connsiteX0" fmla="*/ 0 w 1589572"/>
                <a:gd name="connsiteY0" fmla="*/ 0 h 484625"/>
                <a:gd name="connsiteX1" fmla="*/ 1589572 w 1589572"/>
                <a:gd name="connsiteY1" fmla="*/ 0 h 484625"/>
                <a:gd name="connsiteX2" fmla="*/ 1589572 w 1589572"/>
                <a:gd name="connsiteY2" fmla="*/ 484625 h 484625"/>
                <a:gd name="connsiteX3" fmla="*/ 0 w 1589572"/>
                <a:gd name="connsiteY3" fmla="*/ 484625 h 484625"/>
                <a:gd name="connsiteX4" fmla="*/ 0 w 1589572"/>
                <a:gd name="connsiteY4" fmla="*/ 0 h 4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572" h="484625">
                  <a:moveTo>
                    <a:pt x="0" y="0"/>
                  </a:moveTo>
                  <a:lnTo>
                    <a:pt x="1589572" y="0"/>
                  </a:lnTo>
                  <a:lnTo>
                    <a:pt x="1589572" y="484625"/>
                  </a:lnTo>
                  <a:lnTo>
                    <a:pt x="0" y="4846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525" tIns="9525" rIns="9525" bIns="9525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Reducció consum energètic</a:t>
              </a: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A5D0F877-335A-40A3-9800-9682F0803A9C}"/>
                </a:ext>
              </a:extLst>
            </p:cNvPr>
            <p:cNvSpPr/>
            <p:nvPr/>
          </p:nvSpPr>
          <p:spPr>
            <a:xfrm>
              <a:off x="5973845" y="4647208"/>
              <a:ext cx="1588922" cy="484096"/>
            </a:xfrm>
            <a:custGeom>
              <a:avLst/>
              <a:gdLst>
                <a:gd name="connsiteX0" fmla="*/ 0 w 1589572"/>
                <a:gd name="connsiteY0" fmla="*/ 0 h 484625"/>
                <a:gd name="connsiteX1" fmla="*/ 1589572 w 1589572"/>
                <a:gd name="connsiteY1" fmla="*/ 0 h 484625"/>
                <a:gd name="connsiteX2" fmla="*/ 1589572 w 1589572"/>
                <a:gd name="connsiteY2" fmla="*/ 484625 h 484625"/>
                <a:gd name="connsiteX3" fmla="*/ 0 w 1589572"/>
                <a:gd name="connsiteY3" fmla="*/ 484625 h 484625"/>
                <a:gd name="connsiteX4" fmla="*/ 0 w 1589572"/>
                <a:gd name="connsiteY4" fmla="*/ 0 h 4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572" h="484625">
                  <a:moveTo>
                    <a:pt x="0" y="0"/>
                  </a:moveTo>
                  <a:lnTo>
                    <a:pt x="1589572" y="0"/>
                  </a:lnTo>
                  <a:lnTo>
                    <a:pt x="1589572" y="484625"/>
                  </a:lnTo>
                  <a:lnTo>
                    <a:pt x="0" y="4846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525" tIns="9525" rIns="9525" bIns="9525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Reducció de residus</a:t>
              </a: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D502ED0-BE88-4224-B249-8D5F1DE9E3F4}"/>
                </a:ext>
              </a:extLst>
            </p:cNvPr>
            <p:cNvSpPr/>
            <p:nvPr/>
          </p:nvSpPr>
          <p:spPr>
            <a:xfrm>
              <a:off x="5973845" y="5253519"/>
              <a:ext cx="1588922" cy="484096"/>
            </a:xfrm>
            <a:custGeom>
              <a:avLst/>
              <a:gdLst>
                <a:gd name="connsiteX0" fmla="*/ 0 w 1589572"/>
                <a:gd name="connsiteY0" fmla="*/ 0 h 484625"/>
                <a:gd name="connsiteX1" fmla="*/ 1589572 w 1589572"/>
                <a:gd name="connsiteY1" fmla="*/ 0 h 484625"/>
                <a:gd name="connsiteX2" fmla="*/ 1589572 w 1589572"/>
                <a:gd name="connsiteY2" fmla="*/ 484625 h 484625"/>
                <a:gd name="connsiteX3" fmla="*/ 0 w 1589572"/>
                <a:gd name="connsiteY3" fmla="*/ 484625 h 484625"/>
                <a:gd name="connsiteX4" fmla="*/ 0 w 1589572"/>
                <a:gd name="connsiteY4" fmla="*/ 0 h 48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572" h="484625">
                  <a:moveTo>
                    <a:pt x="0" y="0"/>
                  </a:moveTo>
                  <a:lnTo>
                    <a:pt x="1589572" y="0"/>
                  </a:lnTo>
                  <a:lnTo>
                    <a:pt x="1589572" y="484625"/>
                  </a:lnTo>
                  <a:lnTo>
                    <a:pt x="0" y="4846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525" tIns="9525" rIns="9525" bIns="9525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Ús de materials reciclats</a:t>
              </a:r>
            </a:p>
          </p:txBody>
        </p:sp>
      </p:grpSp>
      <p:grpSp>
        <p:nvGrpSpPr>
          <p:cNvPr id="17" name="Grupo 52">
            <a:extLst>
              <a:ext uri="{FF2B5EF4-FFF2-40B4-BE49-F238E27FC236}">
                <a16:creationId xmlns:a16="http://schemas.microsoft.com/office/drawing/2014/main" id="{D543B4A3-C84C-4AAA-95D1-95CA1EB37BB3}"/>
              </a:ext>
            </a:extLst>
          </p:cNvPr>
          <p:cNvGrpSpPr>
            <a:grpSpLocks/>
          </p:cNvGrpSpPr>
          <p:nvPr/>
        </p:nvGrpSpPr>
        <p:grpSpPr bwMode="auto">
          <a:xfrm>
            <a:off x="494950" y="1778466"/>
            <a:ext cx="7206946" cy="4984284"/>
            <a:chOff x="516964" y="1300387"/>
            <a:chExt cx="3267111" cy="5134032"/>
          </a:xfrm>
        </p:grpSpPr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407825AD-23ED-4579-BF25-2A3CE03500C7}"/>
                </a:ext>
              </a:extLst>
            </p:cNvPr>
            <p:cNvSpPr/>
            <p:nvPr/>
          </p:nvSpPr>
          <p:spPr>
            <a:xfrm>
              <a:off x="516964" y="1300387"/>
              <a:ext cx="933138" cy="466730"/>
            </a:xfrm>
            <a:custGeom>
              <a:avLst/>
              <a:gdLst>
                <a:gd name="connsiteX0" fmla="*/ 0 w 933460"/>
                <a:gd name="connsiteY0" fmla="*/ 46673 h 466730"/>
                <a:gd name="connsiteX1" fmla="*/ 46673 w 933460"/>
                <a:gd name="connsiteY1" fmla="*/ 0 h 466730"/>
                <a:gd name="connsiteX2" fmla="*/ 886787 w 933460"/>
                <a:gd name="connsiteY2" fmla="*/ 0 h 466730"/>
                <a:gd name="connsiteX3" fmla="*/ 933460 w 933460"/>
                <a:gd name="connsiteY3" fmla="*/ 46673 h 466730"/>
                <a:gd name="connsiteX4" fmla="*/ 933460 w 933460"/>
                <a:gd name="connsiteY4" fmla="*/ 420057 h 466730"/>
                <a:gd name="connsiteX5" fmla="*/ 886787 w 933460"/>
                <a:gd name="connsiteY5" fmla="*/ 466730 h 466730"/>
                <a:gd name="connsiteX6" fmla="*/ 46673 w 933460"/>
                <a:gd name="connsiteY6" fmla="*/ 466730 h 466730"/>
                <a:gd name="connsiteX7" fmla="*/ 0 w 933460"/>
                <a:gd name="connsiteY7" fmla="*/ 420057 h 466730"/>
                <a:gd name="connsiteX8" fmla="*/ 0 w 933460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60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886787" y="0"/>
                  </a:lnTo>
                  <a:cubicBezTo>
                    <a:pt x="912564" y="0"/>
                    <a:pt x="933460" y="20896"/>
                    <a:pt x="933460" y="46673"/>
                  </a:cubicBezTo>
                  <a:lnTo>
                    <a:pt x="933460" y="420057"/>
                  </a:lnTo>
                  <a:cubicBezTo>
                    <a:pt x="933460" y="445834"/>
                    <a:pt x="912564" y="466730"/>
                    <a:pt x="886787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42A1A"/>
                  </a:solidFill>
                  <a:latin typeface="Trebuchet MS" panose="020B0703020202090204" pitchFamily="34" charset="0"/>
                </a:rPr>
                <a:t>Objectius tècnics</a:t>
              </a: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954903B-EC91-4477-B6E9-079603A2D040}"/>
                </a:ext>
              </a:extLst>
            </p:cNvPr>
            <p:cNvSpPr/>
            <p:nvPr/>
          </p:nvSpPr>
          <p:spPr>
            <a:xfrm>
              <a:off x="610729" y="1767117"/>
              <a:ext cx="92636" cy="34925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50047"/>
                  </a:lnTo>
                  <a:lnTo>
                    <a:pt x="93346" y="350047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7B58173-17D4-475E-9D2E-35BE0B91CBC2}"/>
                </a:ext>
              </a:extLst>
            </p:cNvPr>
            <p:cNvSpPr/>
            <p:nvPr/>
          </p:nvSpPr>
          <p:spPr>
            <a:xfrm>
              <a:off x="703365" y="1884593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Arquitectura de qualitat</a:t>
              </a: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549F95A8-BDBA-4C8D-AF1D-BD1B5E4812F1}"/>
                </a:ext>
              </a:extLst>
            </p:cNvPr>
            <p:cNvSpPr/>
            <p:nvPr/>
          </p:nvSpPr>
          <p:spPr>
            <a:xfrm>
              <a:off x="610729" y="1859193"/>
              <a:ext cx="92636" cy="102871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33460"/>
                  </a:lnTo>
                  <a:lnTo>
                    <a:pt x="93346" y="933460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493BDE01-2DB7-4EA4-9172-0808542B927F}"/>
                </a:ext>
              </a:extLst>
            </p:cNvPr>
            <p:cNvSpPr/>
            <p:nvPr/>
          </p:nvSpPr>
          <p:spPr>
            <a:xfrm>
              <a:off x="703365" y="2467213"/>
              <a:ext cx="746736" cy="636594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Us de materials de baix impacte en la seva fabricació</a:t>
              </a: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B463C898-6E14-44C9-B0BD-C3EA8EFE18AE}"/>
                </a:ext>
              </a:extLst>
            </p:cNvPr>
            <p:cNvSpPr/>
            <p:nvPr/>
          </p:nvSpPr>
          <p:spPr>
            <a:xfrm>
              <a:off x="610729" y="1933807"/>
              <a:ext cx="92636" cy="19431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16873"/>
                  </a:lnTo>
                  <a:lnTo>
                    <a:pt x="93346" y="1516873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ca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42514A67-AF39-468D-9CE0-8E710C1719BE}"/>
                </a:ext>
              </a:extLst>
            </p:cNvPr>
            <p:cNvSpPr/>
            <p:nvPr/>
          </p:nvSpPr>
          <p:spPr>
            <a:xfrm>
              <a:off x="703365" y="3222871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Reducció terminis execució</a:t>
              </a: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17466FC-2E0B-47A1-8402-72989F095E4C}"/>
                </a:ext>
              </a:extLst>
            </p:cNvPr>
            <p:cNvSpPr/>
            <p:nvPr/>
          </p:nvSpPr>
          <p:spPr>
            <a:xfrm>
              <a:off x="1683950" y="1300387"/>
              <a:ext cx="933138" cy="466730"/>
            </a:xfrm>
            <a:custGeom>
              <a:avLst/>
              <a:gdLst>
                <a:gd name="connsiteX0" fmla="*/ 0 w 933460"/>
                <a:gd name="connsiteY0" fmla="*/ 46673 h 466730"/>
                <a:gd name="connsiteX1" fmla="*/ 46673 w 933460"/>
                <a:gd name="connsiteY1" fmla="*/ 0 h 466730"/>
                <a:gd name="connsiteX2" fmla="*/ 886787 w 933460"/>
                <a:gd name="connsiteY2" fmla="*/ 0 h 466730"/>
                <a:gd name="connsiteX3" fmla="*/ 933460 w 933460"/>
                <a:gd name="connsiteY3" fmla="*/ 46673 h 466730"/>
                <a:gd name="connsiteX4" fmla="*/ 933460 w 933460"/>
                <a:gd name="connsiteY4" fmla="*/ 420057 h 466730"/>
                <a:gd name="connsiteX5" fmla="*/ 886787 w 933460"/>
                <a:gd name="connsiteY5" fmla="*/ 466730 h 466730"/>
                <a:gd name="connsiteX6" fmla="*/ 46673 w 933460"/>
                <a:gd name="connsiteY6" fmla="*/ 466730 h 466730"/>
                <a:gd name="connsiteX7" fmla="*/ 0 w 933460"/>
                <a:gd name="connsiteY7" fmla="*/ 420057 h 466730"/>
                <a:gd name="connsiteX8" fmla="*/ 0 w 933460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60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886787" y="0"/>
                  </a:lnTo>
                  <a:cubicBezTo>
                    <a:pt x="912564" y="0"/>
                    <a:pt x="933460" y="20896"/>
                    <a:pt x="933460" y="46673"/>
                  </a:cubicBezTo>
                  <a:lnTo>
                    <a:pt x="933460" y="420057"/>
                  </a:lnTo>
                  <a:cubicBezTo>
                    <a:pt x="933460" y="445834"/>
                    <a:pt x="912564" y="466730"/>
                    <a:pt x="886787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ca-ES" sz="1500" dirty="0">
                  <a:solidFill>
                    <a:srgbClr val="642A1A"/>
                  </a:solidFill>
                  <a:latin typeface="Trebuchet MS" panose="020B0703020202090204" pitchFamily="34" charset="0"/>
                </a:rPr>
                <a:t>Tipologies</a:t>
              </a: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B4F15CE4-F897-4739-B480-DF8CD1A862DC}"/>
                </a:ext>
              </a:extLst>
            </p:cNvPr>
            <p:cNvSpPr/>
            <p:nvPr/>
          </p:nvSpPr>
          <p:spPr>
            <a:xfrm>
              <a:off x="1776586" y="1767117"/>
              <a:ext cx="93766" cy="34925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50047"/>
                  </a:lnTo>
                  <a:lnTo>
                    <a:pt x="93346" y="350047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83E4C9B4-54E2-4230-8BDF-736E6429BF6D}"/>
                </a:ext>
              </a:extLst>
            </p:cNvPr>
            <p:cNvSpPr/>
            <p:nvPr/>
          </p:nvSpPr>
          <p:spPr>
            <a:xfrm>
              <a:off x="1870352" y="1884593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Habitatges GG amb serveis</a:t>
              </a: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6C52C92-300E-4A75-93E6-5454C369C811}"/>
                </a:ext>
              </a:extLst>
            </p:cNvPr>
            <p:cNvSpPr/>
            <p:nvPr/>
          </p:nvSpPr>
          <p:spPr>
            <a:xfrm>
              <a:off x="1776586" y="1767117"/>
              <a:ext cx="93766" cy="9334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33460"/>
                  </a:lnTo>
                  <a:lnTo>
                    <a:pt x="93346" y="933460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F73F0AC4-A997-4194-B348-2806578997D3}"/>
                </a:ext>
              </a:extLst>
            </p:cNvPr>
            <p:cNvSpPr/>
            <p:nvPr/>
          </p:nvSpPr>
          <p:spPr>
            <a:xfrm>
              <a:off x="1870352" y="2467213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Habitatges de lloguer social/assequible</a:t>
              </a: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E4C6A224-F168-45E9-B3C0-75F9CF900DA7}"/>
                </a:ext>
              </a:extLst>
            </p:cNvPr>
            <p:cNvSpPr/>
            <p:nvPr/>
          </p:nvSpPr>
          <p:spPr>
            <a:xfrm>
              <a:off x="1776586" y="1767117"/>
              <a:ext cx="93766" cy="15160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16873"/>
                  </a:lnTo>
                  <a:lnTo>
                    <a:pt x="93346" y="1516873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155F3727-169A-40A0-83D0-0257ABE42027}"/>
                </a:ext>
              </a:extLst>
            </p:cNvPr>
            <p:cNvSpPr/>
            <p:nvPr/>
          </p:nvSpPr>
          <p:spPr>
            <a:xfrm>
              <a:off x="1870352" y="3049831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Dret de superfície</a:t>
              </a: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97790370-EB17-478E-99BE-4B2970011102}"/>
                </a:ext>
              </a:extLst>
            </p:cNvPr>
            <p:cNvSpPr/>
            <p:nvPr/>
          </p:nvSpPr>
          <p:spPr>
            <a:xfrm>
              <a:off x="1776586" y="1767117"/>
              <a:ext cx="93766" cy="21002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00285"/>
                  </a:lnTo>
                  <a:lnTo>
                    <a:pt x="93346" y="2100285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4AF1F2D6-D0D0-40A9-A0AD-3C3685AFB821}"/>
                </a:ext>
              </a:extLst>
            </p:cNvPr>
            <p:cNvSpPr/>
            <p:nvPr/>
          </p:nvSpPr>
          <p:spPr>
            <a:xfrm>
              <a:off x="1870352" y="3634038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Allotjaments col·lectius</a:t>
              </a: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13CE8936-64A3-4702-9583-3AB2A1FF9563}"/>
                </a:ext>
              </a:extLst>
            </p:cNvPr>
            <p:cNvSpPr/>
            <p:nvPr/>
          </p:nvSpPr>
          <p:spPr>
            <a:xfrm>
              <a:off x="1776586" y="1767117"/>
              <a:ext cx="93766" cy="268290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83698"/>
                  </a:lnTo>
                  <a:lnTo>
                    <a:pt x="93346" y="2683698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5B5D1BF4-36D6-4DC9-9147-67345AA352E1}"/>
                </a:ext>
              </a:extLst>
            </p:cNvPr>
            <p:cNvSpPr/>
            <p:nvPr/>
          </p:nvSpPr>
          <p:spPr>
            <a:xfrm>
              <a:off x="1870352" y="4218244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Reallotjaments / remodelació de barris</a:t>
              </a: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9B7615AD-DAFE-4C33-B956-E65A36214918}"/>
                </a:ext>
              </a:extLst>
            </p:cNvPr>
            <p:cNvSpPr/>
            <p:nvPr/>
          </p:nvSpPr>
          <p:spPr>
            <a:xfrm>
              <a:off x="1776586" y="1767117"/>
              <a:ext cx="93766" cy="326711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267111"/>
                  </a:lnTo>
                  <a:lnTo>
                    <a:pt x="93346" y="3267111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AA60E59E-C07C-44F6-9E60-02C869252FE0}"/>
                </a:ext>
              </a:extLst>
            </p:cNvPr>
            <p:cNvSpPr/>
            <p:nvPr/>
          </p:nvSpPr>
          <p:spPr>
            <a:xfrm>
              <a:off x="1870352" y="4800864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Equipamients en promocions</a:t>
              </a: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38B6A2D5-B1DE-461D-B713-FB45E0DDB875}"/>
                </a:ext>
              </a:extLst>
            </p:cNvPr>
            <p:cNvSpPr/>
            <p:nvPr/>
          </p:nvSpPr>
          <p:spPr>
            <a:xfrm>
              <a:off x="1776586" y="1767117"/>
              <a:ext cx="93766" cy="3849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50524"/>
                  </a:lnTo>
                  <a:lnTo>
                    <a:pt x="93346" y="3850524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6F3351D8-2048-481A-94A0-7DBAC39527F4}"/>
                </a:ext>
              </a:extLst>
            </p:cNvPr>
            <p:cNvSpPr/>
            <p:nvPr/>
          </p:nvSpPr>
          <p:spPr>
            <a:xfrm>
              <a:off x="1870352" y="5383482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Promocions de tercers</a:t>
              </a: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814B6253-754B-4924-A5F4-10F7E87F575A}"/>
                </a:ext>
              </a:extLst>
            </p:cNvPr>
            <p:cNvSpPr/>
            <p:nvPr/>
          </p:nvSpPr>
          <p:spPr>
            <a:xfrm>
              <a:off x="1776586" y="1767117"/>
              <a:ext cx="93766" cy="44339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433937"/>
                  </a:lnTo>
                  <a:lnTo>
                    <a:pt x="93346" y="4433937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9E22C168-90F7-4EE4-B6FD-2F56C26BB7C7}"/>
                </a:ext>
              </a:extLst>
            </p:cNvPr>
            <p:cNvSpPr/>
            <p:nvPr/>
          </p:nvSpPr>
          <p:spPr>
            <a:xfrm>
              <a:off x="1870352" y="5967689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3291B"/>
                  </a:solidFill>
                  <a:latin typeface="Trebuchet MS" panose="020B0703020202090204" pitchFamily="34" charset="0"/>
                </a:rPr>
                <a:t>Cohabitatge / Cooperatives</a:t>
              </a: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CC5711F9-0C3A-40DA-BDD8-1E717C7B86A5}"/>
                </a:ext>
              </a:extLst>
            </p:cNvPr>
            <p:cNvSpPr/>
            <p:nvPr/>
          </p:nvSpPr>
          <p:spPr>
            <a:xfrm>
              <a:off x="2850937" y="1300387"/>
              <a:ext cx="933138" cy="466730"/>
            </a:xfrm>
            <a:custGeom>
              <a:avLst/>
              <a:gdLst>
                <a:gd name="connsiteX0" fmla="*/ 0 w 933460"/>
                <a:gd name="connsiteY0" fmla="*/ 46673 h 466730"/>
                <a:gd name="connsiteX1" fmla="*/ 46673 w 933460"/>
                <a:gd name="connsiteY1" fmla="*/ 0 h 466730"/>
                <a:gd name="connsiteX2" fmla="*/ 886787 w 933460"/>
                <a:gd name="connsiteY2" fmla="*/ 0 h 466730"/>
                <a:gd name="connsiteX3" fmla="*/ 933460 w 933460"/>
                <a:gd name="connsiteY3" fmla="*/ 46673 h 466730"/>
                <a:gd name="connsiteX4" fmla="*/ 933460 w 933460"/>
                <a:gd name="connsiteY4" fmla="*/ 420057 h 466730"/>
                <a:gd name="connsiteX5" fmla="*/ 886787 w 933460"/>
                <a:gd name="connsiteY5" fmla="*/ 466730 h 466730"/>
                <a:gd name="connsiteX6" fmla="*/ 46673 w 933460"/>
                <a:gd name="connsiteY6" fmla="*/ 466730 h 466730"/>
                <a:gd name="connsiteX7" fmla="*/ 0 w 933460"/>
                <a:gd name="connsiteY7" fmla="*/ 420057 h 466730"/>
                <a:gd name="connsiteX8" fmla="*/ 0 w 933460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60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886787" y="0"/>
                  </a:lnTo>
                  <a:cubicBezTo>
                    <a:pt x="912564" y="0"/>
                    <a:pt x="933460" y="20896"/>
                    <a:pt x="933460" y="46673"/>
                  </a:cubicBezTo>
                  <a:lnTo>
                    <a:pt x="933460" y="420057"/>
                  </a:lnTo>
                  <a:cubicBezTo>
                    <a:pt x="933460" y="445834"/>
                    <a:pt x="912564" y="466730"/>
                    <a:pt x="886787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ca-ES" sz="1500" dirty="0">
                  <a:solidFill>
                    <a:srgbClr val="642A1A"/>
                  </a:solidFill>
                  <a:latin typeface="Trebuchet MS" panose="020B0703020202090204" pitchFamily="34" charset="0"/>
                </a:rPr>
                <a:t>Estratègies</a:t>
              </a: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E52E792-C7F8-4844-BCD5-2F2B5E28C32D}"/>
                </a:ext>
              </a:extLst>
            </p:cNvPr>
            <p:cNvSpPr/>
            <p:nvPr/>
          </p:nvSpPr>
          <p:spPr>
            <a:xfrm>
              <a:off x="2943573" y="1767117"/>
              <a:ext cx="93765" cy="34925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50047"/>
                  </a:lnTo>
                  <a:lnTo>
                    <a:pt x="93346" y="350047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8625D62C-08EF-4B44-BC2F-7E5772F71C51}"/>
                </a:ext>
              </a:extLst>
            </p:cNvPr>
            <p:cNvSpPr/>
            <p:nvPr/>
          </p:nvSpPr>
          <p:spPr>
            <a:xfrm>
              <a:off x="3037339" y="1884593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000">
                  <a:cs typeface="Arial" panose="020B0604020202020204" pitchFamily="34" charset="0"/>
                </a:rPr>
                <a:t>Socials</a:t>
              </a: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BB5256D0-0E45-4177-8FFB-08E437DFD05F}"/>
                </a:ext>
              </a:extLst>
            </p:cNvPr>
            <p:cNvSpPr/>
            <p:nvPr/>
          </p:nvSpPr>
          <p:spPr>
            <a:xfrm>
              <a:off x="2943573" y="1767117"/>
              <a:ext cx="93765" cy="9334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33460"/>
                  </a:lnTo>
                  <a:lnTo>
                    <a:pt x="93346" y="933460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043EF54-11A4-488E-AB3C-A674BA6A5B22}"/>
                </a:ext>
              </a:extLst>
            </p:cNvPr>
            <p:cNvSpPr/>
            <p:nvPr/>
          </p:nvSpPr>
          <p:spPr>
            <a:xfrm>
              <a:off x="3037339" y="2467213"/>
              <a:ext cx="746736" cy="466730"/>
            </a:xfrm>
            <a:custGeom>
              <a:avLst/>
              <a:gdLst>
                <a:gd name="connsiteX0" fmla="*/ 0 w 746768"/>
                <a:gd name="connsiteY0" fmla="*/ 46673 h 466730"/>
                <a:gd name="connsiteX1" fmla="*/ 46673 w 746768"/>
                <a:gd name="connsiteY1" fmla="*/ 0 h 466730"/>
                <a:gd name="connsiteX2" fmla="*/ 700095 w 746768"/>
                <a:gd name="connsiteY2" fmla="*/ 0 h 466730"/>
                <a:gd name="connsiteX3" fmla="*/ 746768 w 746768"/>
                <a:gd name="connsiteY3" fmla="*/ 46673 h 466730"/>
                <a:gd name="connsiteX4" fmla="*/ 746768 w 746768"/>
                <a:gd name="connsiteY4" fmla="*/ 420057 h 466730"/>
                <a:gd name="connsiteX5" fmla="*/ 700095 w 746768"/>
                <a:gd name="connsiteY5" fmla="*/ 466730 h 466730"/>
                <a:gd name="connsiteX6" fmla="*/ 46673 w 746768"/>
                <a:gd name="connsiteY6" fmla="*/ 466730 h 466730"/>
                <a:gd name="connsiteX7" fmla="*/ 0 w 746768"/>
                <a:gd name="connsiteY7" fmla="*/ 420057 h 466730"/>
                <a:gd name="connsiteX8" fmla="*/ 0 w 746768"/>
                <a:gd name="connsiteY8" fmla="*/ 46673 h 4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466730">
                  <a:moveTo>
                    <a:pt x="0" y="46673"/>
                  </a:moveTo>
                  <a:cubicBezTo>
                    <a:pt x="0" y="20896"/>
                    <a:pt x="20896" y="0"/>
                    <a:pt x="46673" y="0"/>
                  </a:cubicBezTo>
                  <a:lnTo>
                    <a:pt x="700095" y="0"/>
                  </a:lnTo>
                  <a:cubicBezTo>
                    <a:pt x="725872" y="0"/>
                    <a:pt x="746768" y="20896"/>
                    <a:pt x="746768" y="46673"/>
                  </a:cubicBezTo>
                  <a:lnTo>
                    <a:pt x="746768" y="420057"/>
                  </a:lnTo>
                  <a:cubicBezTo>
                    <a:pt x="746768" y="445834"/>
                    <a:pt x="725872" y="466730"/>
                    <a:pt x="700095" y="466730"/>
                  </a:cubicBezTo>
                  <a:lnTo>
                    <a:pt x="46673" y="466730"/>
                  </a:lnTo>
                  <a:cubicBezTo>
                    <a:pt x="20896" y="466730"/>
                    <a:pt x="0" y="445834"/>
                    <a:pt x="0" y="420057"/>
                  </a:cubicBezTo>
                  <a:lnTo>
                    <a:pt x="0" y="46673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720" tIns="26370" rIns="32720" bIns="26370" spcCol="12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Constructives</a:t>
              </a: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E26929D1-DAC9-42EA-A5EB-C35233AB8F31}"/>
                </a:ext>
              </a:extLst>
            </p:cNvPr>
            <p:cNvSpPr/>
            <p:nvPr/>
          </p:nvSpPr>
          <p:spPr>
            <a:xfrm>
              <a:off x="2943573" y="1767117"/>
              <a:ext cx="93765" cy="179707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97406"/>
                  </a:lnTo>
                  <a:lnTo>
                    <a:pt x="93346" y="1797406"/>
                  </a:lnTo>
                </a:path>
              </a:pathLst>
            </a:custGeom>
            <a:noFill/>
            <a:ln>
              <a:solidFill>
                <a:srgbClr val="63291B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AA4BD03D-D9D7-4A01-90D3-4086D7F352CB}"/>
                </a:ext>
              </a:extLst>
            </p:cNvPr>
            <p:cNvSpPr/>
            <p:nvPr/>
          </p:nvSpPr>
          <p:spPr>
            <a:xfrm>
              <a:off x="3037339" y="3049831"/>
              <a:ext cx="746736" cy="1156634"/>
            </a:xfrm>
            <a:custGeom>
              <a:avLst/>
              <a:gdLst>
                <a:gd name="connsiteX0" fmla="*/ 0 w 746768"/>
                <a:gd name="connsiteY0" fmla="*/ 74677 h 1027795"/>
                <a:gd name="connsiteX1" fmla="*/ 74677 w 746768"/>
                <a:gd name="connsiteY1" fmla="*/ 0 h 1027795"/>
                <a:gd name="connsiteX2" fmla="*/ 672091 w 746768"/>
                <a:gd name="connsiteY2" fmla="*/ 0 h 1027795"/>
                <a:gd name="connsiteX3" fmla="*/ 746768 w 746768"/>
                <a:gd name="connsiteY3" fmla="*/ 74677 h 1027795"/>
                <a:gd name="connsiteX4" fmla="*/ 746768 w 746768"/>
                <a:gd name="connsiteY4" fmla="*/ 953118 h 1027795"/>
                <a:gd name="connsiteX5" fmla="*/ 672091 w 746768"/>
                <a:gd name="connsiteY5" fmla="*/ 1027795 h 1027795"/>
                <a:gd name="connsiteX6" fmla="*/ 74677 w 746768"/>
                <a:gd name="connsiteY6" fmla="*/ 1027795 h 1027795"/>
                <a:gd name="connsiteX7" fmla="*/ 0 w 746768"/>
                <a:gd name="connsiteY7" fmla="*/ 953118 h 1027795"/>
                <a:gd name="connsiteX8" fmla="*/ 0 w 746768"/>
                <a:gd name="connsiteY8" fmla="*/ 74677 h 102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68" h="1027795">
                  <a:moveTo>
                    <a:pt x="0" y="74677"/>
                  </a:moveTo>
                  <a:cubicBezTo>
                    <a:pt x="0" y="33434"/>
                    <a:pt x="33434" y="0"/>
                    <a:pt x="74677" y="0"/>
                  </a:cubicBezTo>
                  <a:lnTo>
                    <a:pt x="672091" y="0"/>
                  </a:lnTo>
                  <a:cubicBezTo>
                    <a:pt x="713334" y="0"/>
                    <a:pt x="746768" y="33434"/>
                    <a:pt x="746768" y="74677"/>
                  </a:cubicBezTo>
                  <a:lnTo>
                    <a:pt x="746768" y="953118"/>
                  </a:lnTo>
                  <a:cubicBezTo>
                    <a:pt x="746768" y="994361"/>
                    <a:pt x="713334" y="1027795"/>
                    <a:pt x="672091" y="1027795"/>
                  </a:cubicBezTo>
                  <a:lnTo>
                    <a:pt x="74677" y="1027795"/>
                  </a:lnTo>
                  <a:cubicBezTo>
                    <a:pt x="33434" y="1027795"/>
                    <a:pt x="0" y="994361"/>
                    <a:pt x="0" y="953118"/>
                  </a:cubicBezTo>
                  <a:lnTo>
                    <a:pt x="0" y="74677"/>
                  </a:lnTo>
                  <a:close/>
                </a:path>
              </a:pathLst>
            </a:custGeom>
            <a:ln>
              <a:solidFill>
                <a:srgbClr val="63291B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0922" tIns="34572" rIns="40922" bIns="34572" spcCol="1270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Ambientals</a:t>
              </a:r>
            </a:p>
            <a:p>
              <a:pPr marL="0" lvl="1" indent="-57150" algn="ctr">
                <a:lnSpc>
                  <a:spcPct val="90000"/>
                </a:lnSpc>
                <a:spcAft>
                  <a:spcPct val="35000"/>
                </a:spcAft>
                <a:buFontTx/>
                <a:buChar char="•"/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Energia</a:t>
              </a:r>
            </a:p>
            <a:p>
              <a:pPr marL="0" lvl="1" indent="-57150" algn="ctr">
                <a:lnSpc>
                  <a:spcPct val="90000"/>
                </a:lnSpc>
                <a:spcAft>
                  <a:spcPct val="35000"/>
                </a:spcAft>
                <a:buFontTx/>
                <a:buChar char="•"/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Aigua</a:t>
              </a:r>
            </a:p>
            <a:p>
              <a:pPr marL="0" lvl="1" indent="-57150" algn="ctr">
                <a:lnSpc>
                  <a:spcPct val="90000"/>
                </a:lnSpc>
                <a:spcAft>
                  <a:spcPct val="35000"/>
                </a:spcAft>
                <a:buFontTx/>
                <a:buChar char="•"/>
                <a:defRPr/>
              </a:pPr>
              <a:r>
                <a:rPr lang="ca-ES" sz="900" b="1">
                  <a:solidFill>
                    <a:srgbClr val="642A1A"/>
                  </a:solidFill>
                  <a:latin typeface="Trebuchet MS" panose="020B0703020202090204" pitchFamily="34" charset="0"/>
                </a:rPr>
                <a:t>Materials</a:t>
              </a:r>
            </a:p>
            <a:p>
              <a:pPr marL="0" lvl="1" indent="-57150" algn="ctr">
                <a:lnSpc>
                  <a:spcPct val="90000"/>
                </a:lnSpc>
                <a:spcAft>
                  <a:spcPct val="35000"/>
                </a:spcAft>
                <a:buFontTx/>
                <a:buChar char="•"/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Residus</a:t>
              </a:r>
            </a:p>
            <a:p>
              <a:pPr marL="0" lvl="1" indent="-57150" algn="ctr">
                <a:lnSpc>
                  <a:spcPct val="90000"/>
                </a:lnSpc>
                <a:spcAft>
                  <a:spcPct val="35000"/>
                </a:spcAft>
                <a:buFontTx/>
                <a:buChar char="•"/>
                <a:defRPr/>
              </a:pPr>
              <a:r>
                <a:rPr lang="ca-ES" sz="900">
                  <a:solidFill>
                    <a:srgbClr val="642A1A"/>
                  </a:solidFill>
                  <a:latin typeface="Trebuchet MS" panose="020B0703020202090204" pitchFamily="34" charset="0"/>
                </a:rPr>
                <a:t>Verd urbà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ca-ES" sz="1000">
                <a:cs typeface="Arial" panose="020B0604020202020204" pitchFamily="34" charset="0"/>
              </a:endParaRPr>
            </a:p>
          </p:txBody>
        </p:sp>
      </p:grpSp>
      <p:sp>
        <p:nvSpPr>
          <p:cNvPr id="50" name="Contenidor de text 3">
            <a:extLst>
              <a:ext uri="{FF2B5EF4-FFF2-40B4-BE49-F238E27FC236}">
                <a16:creationId xmlns:a16="http://schemas.microsoft.com/office/drawing/2014/main" id="{9F145C16-4478-4142-A3EA-92BC630C1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3513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Com ho fem?</a:t>
            </a: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5C384527-2E11-480C-ADF8-CCFDA9559AB6}"/>
              </a:ext>
            </a:extLst>
          </p:cNvPr>
          <p:cNvCxnSpPr/>
          <p:nvPr/>
        </p:nvCxnSpPr>
        <p:spPr>
          <a:xfrm>
            <a:off x="7273255" y="4097993"/>
            <a:ext cx="1431175" cy="0"/>
          </a:xfrm>
          <a:prstGeom prst="straightConnector1">
            <a:avLst/>
          </a:prstGeom>
          <a:ln w="38100">
            <a:solidFill>
              <a:srgbClr val="6329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42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" y="0"/>
            <a:ext cx="12192000" cy="6858000"/>
          </a:xfrm>
        </p:spPr>
      </p:pic>
      <p:sp>
        <p:nvSpPr>
          <p:cNvPr id="6" name="Contenidor de text 3">
            <a:extLst>
              <a:ext uri="{FF2B5EF4-FFF2-40B4-BE49-F238E27FC236}">
                <a16:creationId xmlns:a16="http://schemas.microsoft.com/office/drawing/2014/main" id="{B8458372-21B9-4D7B-B540-D7D414615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9" y="1629343"/>
            <a:ext cx="43703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ESTUDI D’EXPERIÈNCIES PRÈVIES</a:t>
            </a:r>
          </a:p>
          <a:p>
            <a:pPr eaLnBrk="1" hangingPunct="1"/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  <a:p>
            <a:pPr eaLnBrk="1" hangingPunct="1"/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  <a:p>
            <a:pPr eaLnBrk="1" hangingPunct="1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REPLANTEIG LICITACIONS</a:t>
            </a:r>
          </a:p>
        </p:txBody>
      </p:sp>
      <p:pic>
        <p:nvPicPr>
          <p:cNvPr id="18" name="Imagen 21" descr="Edificio de piedra&#10;&#10;Descripción generada automáticamente">
            <a:extLst>
              <a:ext uri="{FF2B5EF4-FFF2-40B4-BE49-F238E27FC236}">
                <a16:creationId xmlns:a16="http://schemas.microsoft.com/office/drawing/2014/main" id="{8640891C-0E20-46EA-8705-CB089E3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3213" y="1417602"/>
            <a:ext cx="3165851" cy="23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echa derecha 12">
            <a:extLst>
              <a:ext uri="{FF2B5EF4-FFF2-40B4-BE49-F238E27FC236}">
                <a16:creationId xmlns:a16="http://schemas.microsoft.com/office/drawing/2014/main" id="{A4329C94-73C0-4167-96D5-2DFC7010B19E}"/>
              </a:ext>
            </a:extLst>
          </p:cNvPr>
          <p:cNvSpPr/>
          <p:nvPr/>
        </p:nvSpPr>
        <p:spPr>
          <a:xfrm>
            <a:off x="5877055" y="1954212"/>
            <a:ext cx="2151048" cy="254000"/>
          </a:xfrm>
          <a:prstGeom prst="rightArrow">
            <a:avLst/>
          </a:prstGeom>
          <a:solidFill>
            <a:srgbClr val="63291B"/>
          </a:solidFill>
          <a:ln>
            <a:solidFill>
              <a:srgbClr val="632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sz="1432" dirty="0">
              <a:solidFill>
                <a:srgbClr val="63291B"/>
              </a:solidFill>
            </a:endParaRP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E49C5A9A-7018-47AF-92C9-F95D571D4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913460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Com caminar cap a l’habitatge social sostenible?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6FF09D1B-524C-40AA-A46C-5B6D185D7F9D}"/>
              </a:ext>
            </a:extLst>
          </p:cNvPr>
          <p:cNvSpPr/>
          <p:nvPr/>
        </p:nvSpPr>
        <p:spPr>
          <a:xfrm>
            <a:off x="3125875" y="2938463"/>
            <a:ext cx="3733747" cy="3726041"/>
          </a:xfrm>
          <a:prstGeom prst="ellipse">
            <a:avLst/>
          </a:prstGeom>
          <a:noFill/>
          <a:ln w="28575">
            <a:solidFill>
              <a:srgbClr val="632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7" name="Grupo 10">
            <a:extLst>
              <a:ext uri="{FF2B5EF4-FFF2-40B4-BE49-F238E27FC236}">
                <a16:creationId xmlns:a16="http://schemas.microsoft.com/office/drawing/2014/main" id="{83FCFB4D-1EAE-4430-9C5B-5F57A065E7C9}"/>
              </a:ext>
            </a:extLst>
          </p:cNvPr>
          <p:cNvGrpSpPr>
            <a:grpSpLocks/>
          </p:cNvGrpSpPr>
          <p:nvPr/>
        </p:nvGrpSpPr>
        <p:grpSpPr bwMode="auto">
          <a:xfrm>
            <a:off x="2191235" y="2599939"/>
            <a:ext cx="5732226" cy="3901517"/>
            <a:chOff x="1579443" y="2539064"/>
            <a:chExt cx="4952716" cy="3755506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D32022D4-F607-4DE7-A5D7-7F0961EEAC4D}"/>
                </a:ext>
              </a:extLst>
            </p:cNvPr>
            <p:cNvSpPr/>
            <p:nvPr/>
          </p:nvSpPr>
          <p:spPr>
            <a:xfrm>
              <a:off x="3308842" y="2539064"/>
              <a:ext cx="1438477" cy="798525"/>
            </a:xfrm>
            <a:custGeom>
              <a:avLst/>
              <a:gdLst>
                <a:gd name="connsiteX0" fmla="*/ 0 w 1229394"/>
                <a:gd name="connsiteY0" fmla="*/ 133187 h 799106"/>
                <a:gd name="connsiteX1" fmla="*/ 133187 w 1229394"/>
                <a:gd name="connsiteY1" fmla="*/ 0 h 799106"/>
                <a:gd name="connsiteX2" fmla="*/ 1096207 w 1229394"/>
                <a:gd name="connsiteY2" fmla="*/ 0 h 799106"/>
                <a:gd name="connsiteX3" fmla="*/ 1229394 w 1229394"/>
                <a:gd name="connsiteY3" fmla="*/ 133187 h 799106"/>
                <a:gd name="connsiteX4" fmla="*/ 1229394 w 1229394"/>
                <a:gd name="connsiteY4" fmla="*/ 665919 h 799106"/>
                <a:gd name="connsiteX5" fmla="*/ 1096207 w 1229394"/>
                <a:gd name="connsiteY5" fmla="*/ 799106 h 799106"/>
                <a:gd name="connsiteX6" fmla="*/ 133187 w 1229394"/>
                <a:gd name="connsiteY6" fmla="*/ 799106 h 799106"/>
                <a:gd name="connsiteX7" fmla="*/ 0 w 1229394"/>
                <a:gd name="connsiteY7" fmla="*/ 665919 h 799106"/>
                <a:gd name="connsiteX8" fmla="*/ 0 w 1229394"/>
                <a:gd name="connsiteY8" fmla="*/ 133187 h 7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394" h="799106">
                  <a:moveTo>
                    <a:pt x="0" y="133187"/>
                  </a:moveTo>
                  <a:cubicBezTo>
                    <a:pt x="0" y="59630"/>
                    <a:pt x="59630" y="0"/>
                    <a:pt x="133187" y="0"/>
                  </a:cubicBezTo>
                  <a:lnTo>
                    <a:pt x="1096207" y="0"/>
                  </a:lnTo>
                  <a:cubicBezTo>
                    <a:pt x="1169764" y="0"/>
                    <a:pt x="1229394" y="59630"/>
                    <a:pt x="1229394" y="133187"/>
                  </a:cubicBezTo>
                  <a:lnTo>
                    <a:pt x="1229394" y="665919"/>
                  </a:lnTo>
                  <a:cubicBezTo>
                    <a:pt x="1229394" y="739476"/>
                    <a:pt x="1169764" y="799106"/>
                    <a:pt x="1096207" y="799106"/>
                  </a:cubicBezTo>
                  <a:lnTo>
                    <a:pt x="133187" y="799106"/>
                  </a:lnTo>
                  <a:cubicBezTo>
                    <a:pt x="59630" y="799106"/>
                    <a:pt x="0" y="739476"/>
                    <a:pt x="0" y="665919"/>
                  </a:cubicBezTo>
                  <a:lnTo>
                    <a:pt x="0" y="133187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19" tIns="80919" rIns="80919" bIns="80919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QUALITAT ARQUITECTÒNICA</a:t>
              </a: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35p</a:t>
              </a: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7FFCBC85-FB94-40E0-BA2C-FC31EE419093}"/>
                </a:ext>
              </a:extLst>
            </p:cNvPr>
            <p:cNvSpPr/>
            <p:nvPr/>
          </p:nvSpPr>
          <p:spPr>
            <a:xfrm>
              <a:off x="5092095" y="3822297"/>
              <a:ext cx="1440064" cy="798526"/>
            </a:xfrm>
            <a:custGeom>
              <a:avLst/>
              <a:gdLst>
                <a:gd name="connsiteX0" fmla="*/ 0 w 1229394"/>
                <a:gd name="connsiteY0" fmla="*/ 133187 h 799106"/>
                <a:gd name="connsiteX1" fmla="*/ 133187 w 1229394"/>
                <a:gd name="connsiteY1" fmla="*/ 0 h 799106"/>
                <a:gd name="connsiteX2" fmla="*/ 1096207 w 1229394"/>
                <a:gd name="connsiteY2" fmla="*/ 0 h 799106"/>
                <a:gd name="connsiteX3" fmla="*/ 1229394 w 1229394"/>
                <a:gd name="connsiteY3" fmla="*/ 133187 h 799106"/>
                <a:gd name="connsiteX4" fmla="*/ 1229394 w 1229394"/>
                <a:gd name="connsiteY4" fmla="*/ 665919 h 799106"/>
                <a:gd name="connsiteX5" fmla="*/ 1096207 w 1229394"/>
                <a:gd name="connsiteY5" fmla="*/ 799106 h 799106"/>
                <a:gd name="connsiteX6" fmla="*/ 133187 w 1229394"/>
                <a:gd name="connsiteY6" fmla="*/ 799106 h 799106"/>
                <a:gd name="connsiteX7" fmla="*/ 0 w 1229394"/>
                <a:gd name="connsiteY7" fmla="*/ 665919 h 799106"/>
                <a:gd name="connsiteX8" fmla="*/ 0 w 1229394"/>
                <a:gd name="connsiteY8" fmla="*/ 133187 h 7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394" h="799106">
                  <a:moveTo>
                    <a:pt x="0" y="133187"/>
                  </a:moveTo>
                  <a:cubicBezTo>
                    <a:pt x="0" y="59630"/>
                    <a:pt x="59630" y="0"/>
                    <a:pt x="133187" y="0"/>
                  </a:cubicBezTo>
                  <a:lnTo>
                    <a:pt x="1096207" y="0"/>
                  </a:lnTo>
                  <a:cubicBezTo>
                    <a:pt x="1169764" y="0"/>
                    <a:pt x="1229394" y="59630"/>
                    <a:pt x="1229394" y="133187"/>
                  </a:cubicBezTo>
                  <a:lnTo>
                    <a:pt x="1229394" y="665919"/>
                  </a:lnTo>
                  <a:cubicBezTo>
                    <a:pt x="1229394" y="739476"/>
                    <a:pt x="1169764" y="799106"/>
                    <a:pt x="1096207" y="799106"/>
                  </a:cubicBezTo>
                  <a:lnTo>
                    <a:pt x="133187" y="799106"/>
                  </a:lnTo>
                  <a:cubicBezTo>
                    <a:pt x="59630" y="799106"/>
                    <a:pt x="0" y="739476"/>
                    <a:pt x="0" y="665919"/>
                  </a:cubicBezTo>
                  <a:lnTo>
                    <a:pt x="0" y="133187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19" tIns="80919" rIns="80919" bIns="80919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MATERIALS</a:t>
              </a: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25p</a:t>
              </a: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D528D994-30D7-4FA6-BDA0-7099838B514B}"/>
                </a:ext>
              </a:extLst>
            </p:cNvPr>
            <p:cNvSpPr/>
            <p:nvPr/>
          </p:nvSpPr>
          <p:spPr>
            <a:xfrm>
              <a:off x="4494856" y="5496045"/>
              <a:ext cx="1440065" cy="798525"/>
            </a:xfrm>
            <a:custGeom>
              <a:avLst/>
              <a:gdLst>
                <a:gd name="connsiteX0" fmla="*/ 0 w 1229394"/>
                <a:gd name="connsiteY0" fmla="*/ 133187 h 799106"/>
                <a:gd name="connsiteX1" fmla="*/ 133187 w 1229394"/>
                <a:gd name="connsiteY1" fmla="*/ 0 h 799106"/>
                <a:gd name="connsiteX2" fmla="*/ 1096207 w 1229394"/>
                <a:gd name="connsiteY2" fmla="*/ 0 h 799106"/>
                <a:gd name="connsiteX3" fmla="*/ 1229394 w 1229394"/>
                <a:gd name="connsiteY3" fmla="*/ 133187 h 799106"/>
                <a:gd name="connsiteX4" fmla="*/ 1229394 w 1229394"/>
                <a:gd name="connsiteY4" fmla="*/ 665919 h 799106"/>
                <a:gd name="connsiteX5" fmla="*/ 1096207 w 1229394"/>
                <a:gd name="connsiteY5" fmla="*/ 799106 h 799106"/>
                <a:gd name="connsiteX6" fmla="*/ 133187 w 1229394"/>
                <a:gd name="connsiteY6" fmla="*/ 799106 h 799106"/>
                <a:gd name="connsiteX7" fmla="*/ 0 w 1229394"/>
                <a:gd name="connsiteY7" fmla="*/ 665919 h 799106"/>
                <a:gd name="connsiteX8" fmla="*/ 0 w 1229394"/>
                <a:gd name="connsiteY8" fmla="*/ 133187 h 7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394" h="799106">
                  <a:moveTo>
                    <a:pt x="0" y="133187"/>
                  </a:moveTo>
                  <a:cubicBezTo>
                    <a:pt x="0" y="59630"/>
                    <a:pt x="59630" y="0"/>
                    <a:pt x="133187" y="0"/>
                  </a:cubicBezTo>
                  <a:lnTo>
                    <a:pt x="1096207" y="0"/>
                  </a:lnTo>
                  <a:cubicBezTo>
                    <a:pt x="1169764" y="0"/>
                    <a:pt x="1229394" y="59630"/>
                    <a:pt x="1229394" y="133187"/>
                  </a:cubicBezTo>
                  <a:lnTo>
                    <a:pt x="1229394" y="665919"/>
                  </a:lnTo>
                  <a:cubicBezTo>
                    <a:pt x="1229394" y="739476"/>
                    <a:pt x="1169764" y="799106"/>
                    <a:pt x="1096207" y="799106"/>
                  </a:cubicBezTo>
                  <a:lnTo>
                    <a:pt x="133187" y="799106"/>
                  </a:lnTo>
                  <a:cubicBezTo>
                    <a:pt x="59630" y="799106"/>
                    <a:pt x="0" y="739476"/>
                    <a:pt x="0" y="665919"/>
                  </a:cubicBezTo>
                  <a:lnTo>
                    <a:pt x="0" y="133187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19" tIns="80919" rIns="80919" bIns="80919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TERMINI</a:t>
              </a: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25p</a:t>
              </a: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EC56C5F8-3616-43DA-B1FF-EF958FB04475}"/>
                </a:ext>
              </a:extLst>
            </p:cNvPr>
            <p:cNvSpPr/>
            <p:nvPr/>
          </p:nvSpPr>
          <p:spPr>
            <a:xfrm>
              <a:off x="2246471" y="5493586"/>
              <a:ext cx="1440064" cy="798525"/>
            </a:xfrm>
            <a:custGeom>
              <a:avLst/>
              <a:gdLst>
                <a:gd name="connsiteX0" fmla="*/ 0 w 1229394"/>
                <a:gd name="connsiteY0" fmla="*/ 133187 h 799106"/>
                <a:gd name="connsiteX1" fmla="*/ 133187 w 1229394"/>
                <a:gd name="connsiteY1" fmla="*/ 0 h 799106"/>
                <a:gd name="connsiteX2" fmla="*/ 1096207 w 1229394"/>
                <a:gd name="connsiteY2" fmla="*/ 0 h 799106"/>
                <a:gd name="connsiteX3" fmla="*/ 1229394 w 1229394"/>
                <a:gd name="connsiteY3" fmla="*/ 133187 h 799106"/>
                <a:gd name="connsiteX4" fmla="*/ 1229394 w 1229394"/>
                <a:gd name="connsiteY4" fmla="*/ 665919 h 799106"/>
                <a:gd name="connsiteX5" fmla="*/ 1096207 w 1229394"/>
                <a:gd name="connsiteY5" fmla="*/ 799106 h 799106"/>
                <a:gd name="connsiteX6" fmla="*/ 133187 w 1229394"/>
                <a:gd name="connsiteY6" fmla="*/ 799106 h 799106"/>
                <a:gd name="connsiteX7" fmla="*/ 0 w 1229394"/>
                <a:gd name="connsiteY7" fmla="*/ 665919 h 799106"/>
                <a:gd name="connsiteX8" fmla="*/ 0 w 1229394"/>
                <a:gd name="connsiteY8" fmla="*/ 133187 h 7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394" h="799106">
                  <a:moveTo>
                    <a:pt x="0" y="133187"/>
                  </a:moveTo>
                  <a:cubicBezTo>
                    <a:pt x="0" y="59630"/>
                    <a:pt x="59630" y="0"/>
                    <a:pt x="133187" y="0"/>
                  </a:cubicBezTo>
                  <a:lnTo>
                    <a:pt x="1096207" y="0"/>
                  </a:lnTo>
                  <a:cubicBezTo>
                    <a:pt x="1169764" y="0"/>
                    <a:pt x="1229394" y="59630"/>
                    <a:pt x="1229394" y="133187"/>
                  </a:cubicBezTo>
                  <a:lnTo>
                    <a:pt x="1229394" y="665919"/>
                  </a:lnTo>
                  <a:cubicBezTo>
                    <a:pt x="1229394" y="739476"/>
                    <a:pt x="1169764" y="799106"/>
                    <a:pt x="1096207" y="799106"/>
                  </a:cubicBezTo>
                  <a:lnTo>
                    <a:pt x="133187" y="799106"/>
                  </a:lnTo>
                  <a:cubicBezTo>
                    <a:pt x="59630" y="799106"/>
                    <a:pt x="0" y="739476"/>
                    <a:pt x="0" y="665919"/>
                  </a:cubicBezTo>
                  <a:lnTo>
                    <a:pt x="0" y="133187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19" tIns="80919" rIns="80919" bIns="80919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COST</a:t>
              </a: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9p</a:t>
              </a: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273CC5D-3255-442E-AB86-BE2919247D30}"/>
                </a:ext>
              </a:extLst>
            </p:cNvPr>
            <p:cNvSpPr/>
            <p:nvPr/>
          </p:nvSpPr>
          <p:spPr>
            <a:xfrm>
              <a:off x="1579443" y="3819838"/>
              <a:ext cx="1440065" cy="798526"/>
            </a:xfrm>
            <a:custGeom>
              <a:avLst/>
              <a:gdLst>
                <a:gd name="connsiteX0" fmla="*/ 0 w 1229394"/>
                <a:gd name="connsiteY0" fmla="*/ 133187 h 799106"/>
                <a:gd name="connsiteX1" fmla="*/ 133187 w 1229394"/>
                <a:gd name="connsiteY1" fmla="*/ 0 h 799106"/>
                <a:gd name="connsiteX2" fmla="*/ 1096207 w 1229394"/>
                <a:gd name="connsiteY2" fmla="*/ 0 h 799106"/>
                <a:gd name="connsiteX3" fmla="*/ 1229394 w 1229394"/>
                <a:gd name="connsiteY3" fmla="*/ 133187 h 799106"/>
                <a:gd name="connsiteX4" fmla="*/ 1229394 w 1229394"/>
                <a:gd name="connsiteY4" fmla="*/ 665919 h 799106"/>
                <a:gd name="connsiteX5" fmla="*/ 1096207 w 1229394"/>
                <a:gd name="connsiteY5" fmla="*/ 799106 h 799106"/>
                <a:gd name="connsiteX6" fmla="*/ 133187 w 1229394"/>
                <a:gd name="connsiteY6" fmla="*/ 799106 h 799106"/>
                <a:gd name="connsiteX7" fmla="*/ 0 w 1229394"/>
                <a:gd name="connsiteY7" fmla="*/ 665919 h 799106"/>
                <a:gd name="connsiteX8" fmla="*/ 0 w 1229394"/>
                <a:gd name="connsiteY8" fmla="*/ 133187 h 7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394" h="799106">
                  <a:moveTo>
                    <a:pt x="0" y="133187"/>
                  </a:moveTo>
                  <a:cubicBezTo>
                    <a:pt x="0" y="59630"/>
                    <a:pt x="59630" y="0"/>
                    <a:pt x="133187" y="0"/>
                  </a:cubicBezTo>
                  <a:lnTo>
                    <a:pt x="1096207" y="0"/>
                  </a:lnTo>
                  <a:cubicBezTo>
                    <a:pt x="1169764" y="0"/>
                    <a:pt x="1229394" y="59630"/>
                    <a:pt x="1229394" y="133187"/>
                  </a:cubicBezTo>
                  <a:lnTo>
                    <a:pt x="1229394" y="665919"/>
                  </a:lnTo>
                  <a:cubicBezTo>
                    <a:pt x="1229394" y="739476"/>
                    <a:pt x="1169764" y="799106"/>
                    <a:pt x="1096207" y="799106"/>
                  </a:cubicBezTo>
                  <a:lnTo>
                    <a:pt x="133187" y="799106"/>
                  </a:lnTo>
                  <a:cubicBezTo>
                    <a:pt x="59630" y="799106"/>
                    <a:pt x="0" y="739476"/>
                    <a:pt x="0" y="665919"/>
                  </a:cubicBezTo>
                  <a:lnTo>
                    <a:pt x="0" y="133187"/>
                  </a:lnTo>
                  <a:close/>
                </a:path>
              </a:pathLst>
            </a:custGeom>
            <a:solidFill>
              <a:srgbClr val="DC907E"/>
            </a:solidFill>
            <a:ln>
              <a:solidFill>
                <a:srgbClr val="63291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19" tIns="80919" rIns="80919" bIns="80919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MANTENIMENT</a:t>
              </a: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1500" dirty="0">
                  <a:solidFill>
                    <a:srgbClr val="63291B"/>
                  </a:solidFill>
                  <a:latin typeface="Trebuchet MS" panose="020B0603020202020204" pitchFamily="34" charset="0"/>
                </a:rPr>
                <a:t>6p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05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ontenidor de text 3">
            <a:extLst>
              <a:ext uri="{FF2B5EF4-FFF2-40B4-BE49-F238E27FC236}">
                <a16:creationId xmlns:a16="http://schemas.microsoft.com/office/drawing/2014/main" id="{B3C8323C-2097-4E23-BF39-2B501DD2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" y="1646154"/>
            <a:ext cx="41846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 defTabSz="9144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Roldán + Berenguer Arquitectes</a:t>
            </a:r>
          </a:p>
        </p:txBody>
      </p:sp>
      <p:pic>
        <p:nvPicPr>
          <p:cNvPr id="7" name="Imagen 10">
            <a:extLst>
              <a:ext uri="{FF2B5EF4-FFF2-40B4-BE49-F238E27FC236}">
                <a16:creationId xmlns:a16="http://schemas.microsoft.com/office/drawing/2014/main" id="{927D67EE-3BAA-43B3-9CB5-999F80D90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4" y="2162092"/>
            <a:ext cx="38227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11">
            <a:extLst>
              <a:ext uri="{FF2B5EF4-FFF2-40B4-BE49-F238E27FC236}">
                <a16:creationId xmlns:a16="http://schemas.microsoft.com/office/drawing/2014/main" id="{4642374C-4FAF-4F25-8590-4DBEB37C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1" y="4656054"/>
            <a:ext cx="93662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R+B Arquitectes</a:t>
            </a:r>
          </a:p>
        </p:txBody>
      </p:sp>
      <p:pic>
        <p:nvPicPr>
          <p:cNvPr id="9" name="Imagen 12">
            <a:extLst>
              <a:ext uri="{FF2B5EF4-FFF2-40B4-BE49-F238E27FC236}">
                <a16:creationId xmlns:a16="http://schemas.microsoft.com/office/drawing/2014/main" id="{2297EE0F-14A6-470C-8BDC-6B3E2412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538" y="2098796"/>
            <a:ext cx="2486541" cy="41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544DDF-0586-4D44-8DE2-C73D314A57B5}"/>
              </a:ext>
            </a:extLst>
          </p:cNvPr>
          <p:cNvSpPr txBox="1"/>
          <p:nvPr/>
        </p:nvSpPr>
        <p:spPr>
          <a:xfrm>
            <a:off x="5379342" y="6277431"/>
            <a:ext cx="12319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800" dirty="0">
                <a:solidFill>
                  <a:srgbClr val="642A1A"/>
                </a:solidFill>
                <a:latin typeface="Trebuchet MS" panose="020B0703020202090204" pitchFamily="34" charset="0"/>
              </a:rPr>
              <a:t>R+B Arquitectes</a:t>
            </a:r>
          </a:p>
        </p:txBody>
      </p:sp>
      <p:sp>
        <p:nvSpPr>
          <p:cNvPr id="11" name="CuadroTexto 14">
            <a:extLst>
              <a:ext uri="{FF2B5EF4-FFF2-40B4-BE49-F238E27FC236}">
                <a16:creationId xmlns:a16="http://schemas.microsoft.com/office/drawing/2014/main" id="{8C22D54F-D338-496A-B3CF-2529942A2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" y="6356281"/>
            <a:ext cx="1057923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R+B Arquitectes</a:t>
            </a:r>
          </a:p>
        </p:txBody>
      </p:sp>
      <p:pic>
        <p:nvPicPr>
          <p:cNvPr id="12" name="Imagen 15">
            <a:extLst>
              <a:ext uri="{FF2B5EF4-FFF2-40B4-BE49-F238E27FC236}">
                <a16:creationId xmlns:a16="http://schemas.microsoft.com/office/drawing/2014/main" id="{1E51B64D-1675-406F-A3CD-5365A73E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19" y="5025813"/>
            <a:ext cx="3892550" cy="129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idor de text 3">
            <a:extLst>
              <a:ext uri="{FF2B5EF4-FFF2-40B4-BE49-F238E27FC236}">
                <a16:creationId xmlns:a16="http://schemas.microsoft.com/office/drawing/2014/main" id="{2CE76AD8-0722-4F61-8ADE-1BF4A3238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924" y="1567572"/>
            <a:ext cx="2686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 defTabSz="914400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15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Premi FAD Arquitectura 2021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892E5AC0-4002-4B40-BE02-2FB55D5CD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9585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46 Habitatges </a:t>
            </a:r>
            <a:r>
              <a:rPr lang="ca-ES" altLang="ca-ES" b="1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Dotacionals</a:t>
            </a:r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 i Seu de la Colla Castellera Jove. Can Fabra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6F1C16-FEA4-4602-B9B2-E669212130CB}"/>
              </a:ext>
            </a:extLst>
          </p:cNvPr>
          <p:cNvSpPr txBox="1"/>
          <p:nvPr/>
        </p:nvSpPr>
        <p:spPr>
          <a:xfrm>
            <a:off x="8971178" y="6331658"/>
            <a:ext cx="16367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800" dirty="0">
                <a:solidFill>
                  <a:srgbClr val="642A1A"/>
                </a:solidFill>
                <a:latin typeface="Trebuchet MS" panose="020B0703020202090204" pitchFamily="34" charset="0"/>
              </a:rPr>
              <a:t>SSTT IMHAB</a:t>
            </a:r>
          </a:p>
        </p:txBody>
      </p:sp>
      <p:pic>
        <p:nvPicPr>
          <p:cNvPr id="24" name="Imagen 9">
            <a:extLst>
              <a:ext uri="{FF2B5EF4-FFF2-40B4-BE49-F238E27FC236}">
                <a16:creationId xmlns:a16="http://schemas.microsoft.com/office/drawing/2014/main" id="{AA2227F1-1C07-412A-B9AD-43E12856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931" y="2162092"/>
            <a:ext cx="264045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12">
            <a:extLst>
              <a:ext uri="{FF2B5EF4-FFF2-40B4-BE49-F238E27FC236}">
                <a16:creationId xmlns:a16="http://schemas.microsoft.com/office/drawing/2014/main" id="{DD1B1416-93BF-4A66-99BC-C4F73231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123" y="4336063"/>
            <a:ext cx="2642258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2D7E723-1751-45BE-9965-ED67DF732128}"/>
              </a:ext>
            </a:extLst>
          </p:cNvPr>
          <p:cNvSpPr txBox="1"/>
          <p:nvPr/>
        </p:nvSpPr>
        <p:spPr>
          <a:xfrm>
            <a:off x="8971178" y="4113413"/>
            <a:ext cx="16367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800" dirty="0">
                <a:solidFill>
                  <a:srgbClr val="642A1A"/>
                </a:solidFill>
                <a:latin typeface="Trebuchet MS" panose="020B0703020202090204" pitchFamily="34" charset="0"/>
              </a:rPr>
              <a:t>SSTT IMHAB</a:t>
            </a:r>
          </a:p>
        </p:txBody>
      </p:sp>
    </p:spTree>
    <p:extLst>
      <p:ext uri="{BB962C8B-B14F-4D97-AF65-F5344CB8AC3E}">
        <p14:creationId xmlns:p14="http://schemas.microsoft.com/office/powerpoint/2010/main" val="341898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Contenidor de text 3">
            <a:extLst>
              <a:ext uri="{FF2B5EF4-FFF2-40B4-BE49-F238E27FC236}">
                <a16:creationId xmlns:a16="http://schemas.microsoft.com/office/drawing/2014/main" id="{113A0982-90B1-4D3F-A791-9BEE2B0A7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9585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46 Habitatges </a:t>
            </a:r>
            <a:r>
              <a:rPr lang="ca-ES" altLang="ca-ES" b="1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Dotacionals</a:t>
            </a:r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 i Seu de la Colla Castellera Jove. Can Fabra</a:t>
            </a:r>
          </a:p>
        </p:txBody>
      </p:sp>
      <p:pic>
        <p:nvPicPr>
          <p:cNvPr id="14" name="Imagen 17">
            <a:extLst>
              <a:ext uri="{FF2B5EF4-FFF2-40B4-BE49-F238E27FC236}">
                <a16:creationId xmlns:a16="http://schemas.microsoft.com/office/drawing/2014/main" id="{7DCF6908-5B60-4061-8A9E-CB9288E8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0" y="1794678"/>
            <a:ext cx="486109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9" descr="Imagen que contiene edificio, interior, hecho de madera, madera&#10;&#10;Descripción generada automáticamente">
            <a:extLst>
              <a:ext uri="{FF2B5EF4-FFF2-40B4-BE49-F238E27FC236}">
                <a16:creationId xmlns:a16="http://schemas.microsoft.com/office/drawing/2014/main" id="{7F50A384-4C05-456D-8C8B-7A1A1DFE5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849" y="1809000"/>
            <a:ext cx="486095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0" descr="Una puerta de madera&#10;&#10;Descripción generada automáticamente con confianza media">
            <a:extLst>
              <a:ext uri="{FF2B5EF4-FFF2-40B4-BE49-F238E27FC236}">
                <a16:creationId xmlns:a16="http://schemas.microsoft.com/office/drawing/2014/main" id="{76D572F2-5AC3-4513-971A-20935794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2728" y="5291804"/>
            <a:ext cx="168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1" descr="Un edificio de ladrillo&#10;&#10;Descripción generada automáticamente">
            <a:extLst>
              <a:ext uri="{FF2B5EF4-FFF2-40B4-BE49-F238E27FC236}">
                <a16:creationId xmlns:a16="http://schemas.microsoft.com/office/drawing/2014/main" id="{A466A15A-4580-4EA1-8247-1E3B92B8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0" y="5283415"/>
            <a:ext cx="703345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14">
            <a:extLst>
              <a:ext uri="{FF2B5EF4-FFF2-40B4-BE49-F238E27FC236}">
                <a16:creationId xmlns:a16="http://schemas.microsoft.com/office/drawing/2014/main" id="{D2EBFD3E-7570-4EE0-8A84-C6D38E79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28" y="6551804"/>
            <a:ext cx="10132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Jordi Surroca</a:t>
            </a:r>
          </a:p>
        </p:txBody>
      </p:sp>
      <p:sp>
        <p:nvSpPr>
          <p:cNvPr id="22" name="CuadroTexto 14">
            <a:extLst>
              <a:ext uri="{FF2B5EF4-FFF2-40B4-BE49-F238E27FC236}">
                <a16:creationId xmlns:a16="http://schemas.microsoft.com/office/drawing/2014/main" id="{3DA0DEEA-A5A3-4E45-B114-A0E8588D9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77" y="5049482"/>
            <a:ext cx="1057923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R+B Arquitectes</a:t>
            </a:r>
          </a:p>
        </p:txBody>
      </p:sp>
      <p:sp>
        <p:nvSpPr>
          <p:cNvPr id="23" name="CuadroTexto 14">
            <a:extLst>
              <a:ext uri="{FF2B5EF4-FFF2-40B4-BE49-F238E27FC236}">
                <a16:creationId xmlns:a16="http://schemas.microsoft.com/office/drawing/2014/main" id="{50A8BB7B-74E6-408D-A3FB-D1F258926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054" y="5024859"/>
            <a:ext cx="10132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Jordi Surroca</a:t>
            </a:r>
          </a:p>
        </p:txBody>
      </p:sp>
      <p:pic>
        <p:nvPicPr>
          <p:cNvPr id="24" name="Imagen 23" descr="Imagen que contiene interior, techo, edificio, cuarto&#10;&#10;Descripción generada automáticamente">
            <a:extLst>
              <a:ext uri="{FF2B5EF4-FFF2-40B4-BE49-F238E27FC236}">
                <a16:creationId xmlns:a16="http://schemas.microsoft.com/office/drawing/2014/main" id="{F5C680AA-F524-4E0F-8807-5128D3D426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800" y="5283415"/>
            <a:ext cx="2240000" cy="1260000"/>
          </a:xfrm>
          <a:prstGeom prst="rect">
            <a:avLst/>
          </a:prstGeom>
        </p:spPr>
      </p:pic>
      <p:sp>
        <p:nvSpPr>
          <p:cNvPr id="25" name="CuadroTexto 14">
            <a:extLst>
              <a:ext uri="{FF2B5EF4-FFF2-40B4-BE49-F238E27FC236}">
                <a16:creationId xmlns:a16="http://schemas.microsoft.com/office/drawing/2014/main" id="{6C05A8E1-D91F-45BF-8F39-80E4F16AC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596" y="6534820"/>
            <a:ext cx="10132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Jordi Surroca</a:t>
            </a:r>
          </a:p>
        </p:txBody>
      </p:sp>
      <p:sp>
        <p:nvSpPr>
          <p:cNvPr id="26" name="CuadroTexto 14">
            <a:extLst>
              <a:ext uri="{FF2B5EF4-FFF2-40B4-BE49-F238E27FC236}">
                <a16:creationId xmlns:a16="http://schemas.microsoft.com/office/drawing/2014/main" id="{EE339165-4242-4CAF-959F-FFD3D38C1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3304" y="6534514"/>
            <a:ext cx="10132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>
              <a:defRPr/>
            </a:pPr>
            <a:r>
              <a:rPr lang="es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Jordi Surroca</a:t>
            </a:r>
          </a:p>
        </p:txBody>
      </p:sp>
    </p:spTree>
    <p:extLst>
      <p:ext uri="{BB962C8B-B14F-4D97-AF65-F5344CB8AC3E}">
        <p14:creationId xmlns:p14="http://schemas.microsoft.com/office/powerpoint/2010/main" val="3415581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9">
            <a:extLst>
              <a:ext uri="{FF2B5EF4-FFF2-40B4-BE49-F238E27FC236}">
                <a16:creationId xmlns:a16="http://schemas.microsoft.com/office/drawing/2014/main" id="{3D32F1D9-FF3A-4F1E-A3A4-AE923B3E4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681" y="3957637"/>
            <a:ext cx="2413000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Dades: Mòdul GMA BEDEC 2018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EDA7EE42-DA1B-47B0-BE40-9B56E0AFA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72" y="3967162"/>
            <a:ext cx="2413000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Dades: P. Executiu Base 2016</a:t>
            </a: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B023DCEE-6F86-45FE-A1C7-11C57C4CE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722" y="6347034"/>
            <a:ext cx="2413000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Dades: Mòdul GMA BEDEC 2018</a:t>
            </a:r>
          </a:p>
        </p:txBody>
      </p:sp>
      <p:sp>
        <p:nvSpPr>
          <p:cNvPr id="9" name="CuadroTexto 12">
            <a:extLst>
              <a:ext uri="{FF2B5EF4-FFF2-40B4-BE49-F238E27FC236}">
                <a16:creationId xmlns:a16="http://schemas.microsoft.com/office/drawing/2014/main" id="{F66A4FAE-1218-4153-9A1B-4EB34352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278" y="6347035"/>
            <a:ext cx="2413000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Dades: Mòdul GMA BEDEC 2018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2E077BF5-95B8-4123-99A9-F88B9EF33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919" y="1809750"/>
            <a:ext cx="991524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es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- 63%</a:t>
            </a:r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sp>
        <p:nvSpPr>
          <p:cNvPr id="11" name="Contenidor de text 3">
            <a:extLst>
              <a:ext uri="{FF2B5EF4-FFF2-40B4-BE49-F238E27FC236}">
                <a16:creationId xmlns:a16="http://schemas.microsoft.com/office/drawing/2014/main" id="{3FA6998C-CAD9-4492-AEA1-B6634803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563" y="5282573"/>
            <a:ext cx="110799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es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- 73%</a:t>
            </a:r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sp>
        <p:nvSpPr>
          <p:cNvPr id="12" name="Contenidor de text 3">
            <a:extLst>
              <a:ext uri="{FF2B5EF4-FFF2-40B4-BE49-F238E27FC236}">
                <a16:creationId xmlns:a16="http://schemas.microsoft.com/office/drawing/2014/main" id="{4B09D114-9484-4FFA-87CD-1A7D0B958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331" y="5276850"/>
            <a:ext cx="114452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es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- 74%</a:t>
            </a:r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sp>
        <p:nvSpPr>
          <p:cNvPr id="13" name="Contenidor de text 3">
            <a:extLst>
              <a:ext uri="{FF2B5EF4-FFF2-40B4-BE49-F238E27FC236}">
                <a16:creationId xmlns:a16="http://schemas.microsoft.com/office/drawing/2014/main" id="{E4CEE34E-2431-48E0-83E6-A13DCA1BC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428" y="1809749"/>
            <a:ext cx="991524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es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- 23%</a:t>
            </a:r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id="{B8C6F7A2-840C-4556-A3AC-DA0C10AA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666" y="1833563"/>
            <a:ext cx="36004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">
            <a:extLst>
              <a:ext uri="{FF2B5EF4-FFF2-40B4-BE49-F238E27FC236}">
                <a16:creationId xmlns:a16="http://schemas.microsoft.com/office/drawing/2014/main" id="{3CB526FF-D423-49B3-BD3F-8DE02661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027" y="1836737"/>
            <a:ext cx="36004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3">
            <a:extLst>
              <a:ext uri="{FF2B5EF4-FFF2-40B4-BE49-F238E27FC236}">
                <a16:creationId xmlns:a16="http://schemas.microsoft.com/office/drawing/2014/main" id="{72EC8E71-CE26-4BA0-95BD-4C42F431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653" y="4238626"/>
            <a:ext cx="3598863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4">
            <a:extLst>
              <a:ext uri="{FF2B5EF4-FFF2-40B4-BE49-F238E27FC236}">
                <a16:creationId xmlns:a16="http://schemas.microsoft.com/office/drawing/2014/main" id="{3E75AF61-CEC7-4E79-ABDD-39310A80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039" y="4244975"/>
            <a:ext cx="360045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idor de text 3">
            <a:extLst>
              <a:ext uri="{FF2B5EF4-FFF2-40B4-BE49-F238E27FC236}">
                <a16:creationId xmlns:a16="http://schemas.microsoft.com/office/drawing/2014/main" id="{FC00EDC4-961A-4ABC-9214-26D9BC737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9585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46 Habitatges </a:t>
            </a:r>
            <a:r>
              <a:rPr lang="ca-ES" altLang="ca-ES" b="1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Dotacionals</a:t>
            </a:r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 i Seu de la Colla Castellera Jove. Can Fabra</a:t>
            </a:r>
          </a:p>
        </p:txBody>
      </p:sp>
    </p:spTree>
    <p:extLst>
      <p:ext uri="{BB962C8B-B14F-4D97-AF65-F5344CB8AC3E}">
        <p14:creationId xmlns:p14="http://schemas.microsoft.com/office/powerpoint/2010/main" val="222688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ontenidor de text 3">
            <a:extLst>
              <a:ext uri="{FF2B5EF4-FFF2-40B4-BE49-F238E27FC236}">
                <a16:creationId xmlns:a16="http://schemas.microsoft.com/office/drawing/2014/main" id="{9A28B656-38FB-42AD-9C22-43D14642F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1690688"/>
            <a:ext cx="903053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CONTRACTACIÓ CONJUNTA REDACCIÓ DEL PROJECTE I EXECUCIÓ DE LES OBRES</a:t>
            </a: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7D502418-22BD-4758-9026-A417EDCD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112" y="6428228"/>
            <a:ext cx="2613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r>
              <a:rPr lang="es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CRITERIS DE LICITACIÓ</a:t>
            </a:r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1DAF35A-8911-4436-A60F-BCEEC69F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8946" y="4652202"/>
            <a:ext cx="43835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A0E8BE0-9939-4099-836F-0F4AEBDA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131" y="4935629"/>
            <a:ext cx="50029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3D12B82-67DA-47C4-B1D3-51A9A478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240" y="3058292"/>
            <a:ext cx="55665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D36EA08-E649-4E86-B323-FD8C5443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67" y="2265438"/>
            <a:ext cx="52888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10C0A4-5BED-4A9E-9B81-5623F932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288" y="3087368"/>
            <a:ext cx="48123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8">
            <a:extLst>
              <a:ext uri="{FF2B5EF4-FFF2-40B4-BE49-F238E27FC236}">
                <a16:creationId xmlns:a16="http://schemas.microsoft.com/office/drawing/2014/main" id="{669644D2-D0FF-47AC-88CF-B6CFD505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828" y="2218208"/>
            <a:ext cx="2579371" cy="171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">
            <a:extLst>
              <a:ext uri="{FF2B5EF4-FFF2-40B4-BE49-F238E27FC236}">
                <a16:creationId xmlns:a16="http://schemas.microsoft.com/office/drawing/2014/main" id="{F197741E-1A78-42BE-A9D5-C32479F6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1" b="5531"/>
          <a:stretch>
            <a:fillRect/>
          </a:stretch>
        </p:blipFill>
        <p:spPr bwMode="auto">
          <a:xfrm>
            <a:off x="18432" y="2324161"/>
            <a:ext cx="7042873" cy="41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649F9C08-3271-4B4C-B3B6-71475C92C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109585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Replanteig licitacions</a:t>
            </a:r>
          </a:p>
        </p:txBody>
      </p:sp>
      <p:pic>
        <p:nvPicPr>
          <p:cNvPr id="15" name="Imagen 19">
            <a:extLst>
              <a:ext uri="{FF2B5EF4-FFF2-40B4-BE49-F238E27FC236}">
                <a16:creationId xmlns:a16="http://schemas.microsoft.com/office/drawing/2014/main" id="{43E5E7D3-BB39-4EB2-9239-71534369D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7464" y="3742219"/>
            <a:ext cx="4290374" cy="268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25">
            <a:extLst>
              <a:ext uri="{FF2B5EF4-FFF2-40B4-BE49-F238E27FC236}">
                <a16:creationId xmlns:a16="http://schemas.microsoft.com/office/drawing/2014/main" id="{E166A8E4-4FDA-41FB-B457-830C6C70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790" y="2427039"/>
            <a:ext cx="45317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INDUSTRIALITZACIÓ AMB MIRADA ÀMPLIA</a:t>
            </a:r>
          </a:p>
          <a:p>
            <a:pPr algn="just"/>
            <a:endParaRPr lang="ca-ES" altLang="ca-ES" sz="1800" b="1" dirty="0">
              <a:solidFill>
                <a:srgbClr val="642A1A"/>
              </a:solidFill>
              <a:latin typeface="Trebuchet MS" panose="020B0703020202090204" pitchFamily="34" charset="0"/>
              <a:ea typeface="+mn-ea"/>
            </a:endParaRPr>
          </a:p>
          <a:p>
            <a:pPr algn="just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MEDIAMBIENTALITZACIÓ OBJECTIVA. </a:t>
            </a:r>
          </a:p>
          <a:p>
            <a:pPr algn="just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MÒDUL GMA, ITEC</a:t>
            </a:r>
          </a:p>
        </p:txBody>
      </p:sp>
    </p:spTree>
    <p:extLst>
      <p:ext uri="{BB962C8B-B14F-4D97-AF65-F5344CB8AC3E}">
        <p14:creationId xmlns:p14="http://schemas.microsoft.com/office/powerpoint/2010/main" val="3027761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C38E-A599-68B6-B00D-917C80F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57767-A9D8-95CF-84F6-CC197E92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0D0F0A0E-BCCA-431E-A1A2-D986A484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318" y="2142510"/>
            <a:ext cx="9903364" cy="444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3">
            <a:extLst>
              <a:ext uri="{FF2B5EF4-FFF2-40B4-BE49-F238E27FC236}">
                <a16:creationId xmlns:a16="http://schemas.microsoft.com/office/drawing/2014/main" id="{65231388-C3AD-4FD1-A7AB-C606AC5D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96" y="6613831"/>
            <a:ext cx="8337550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ca-ES" altLang="ca-ES" sz="800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Els valors es corresponen a la estructura sobre rasant, inclosos falsos sostres i paviments, així com la part opaca de les façanes.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556F516-6EF3-4393-A28E-C09CEF9325F5}"/>
              </a:ext>
            </a:extLst>
          </p:cNvPr>
          <p:cNvSpPr/>
          <p:nvPr/>
        </p:nvSpPr>
        <p:spPr>
          <a:xfrm>
            <a:off x="1818788" y="4209363"/>
            <a:ext cx="9061733" cy="395364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dirty="0">
              <a:noFill/>
            </a:endParaRP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1D4EF897-E769-41F5-9AB8-6BA241865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667" y="4123540"/>
            <a:ext cx="3096174" cy="56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eaLnBrk="1" hangingPunct="1"/>
            <a:r>
              <a:rPr lang="ca-ES" altLang="ca-ES" sz="1400" dirty="0">
                <a:solidFill>
                  <a:srgbClr val="C00000"/>
                </a:solidFill>
                <a:cs typeface="Arial" panose="020B0604020202020204" pitchFamily="34" charset="0"/>
              </a:rPr>
              <a:t>Valors obres convencionals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9EA16F99-13F5-4D5E-9CC7-61A7A448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7775"/>
            <a:ext cx="461294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 defTabSz="7477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defTabSz="747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defTabSz="914400"/>
            <a:r>
              <a:rPr lang="ca-ES" altLang="ca-ES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Resposta industrialització</a:t>
            </a:r>
          </a:p>
        </p:txBody>
      </p:sp>
      <p:sp>
        <p:nvSpPr>
          <p:cNvPr id="13" name="CuadroTexto 25">
            <a:extLst>
              <a:ext uri="{FF2B5EF4-FFF2-40B4-BE49-F238E27FC236}">
                <a16:creationId xmlns:a16="http://schemas.microsoft.com/office/drawing/2014/main" id="{4DD43C31-E2F9-43DD-B0F7-A67DE4ED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744" y="1713473"/>
            <a:ext cx="8485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pPr algn="just"/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KgCO2 </a:t>
            </a:r>
            <a:r>
              <a:rPr lang="ca-ES" altLang="ca-ES" sz="1800" b="1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eq</a:t>
            </a:r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/m2 - </a:t>
            </a:r>
            <a:r>
              <a:rPr lang="ca-ES" altLang="ca-ES" sz="1800" b="1" dirty="0" err="1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Kwh</a:t>
            </a:r>
            <a:r>
              <a:rPr lang="ca-ES" altLang="ca-ES" sz="1800" b="1" dirty="0">
                <a:solidFill>
                  <a:srgbClr val="642A1A"/>
                </a:solidFill>
                <a:latin typeface="Trebuchet MS" panose="020B0703020202090204" pitchFamily="34" charset="0"/>
                <a:ea typeface="+mn-ea"/>
              </a:rPr>
              <a:t>/m2  -  Kg/m2 residus  -  Kg/m2 matèria 1a reciclada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ACF2F2C-D0F0-4C31-9C42-E32806091807}"/>
              </a:ext>
            </a:extLst>
          </p:cNvPr>
          <p:cNvSpPr/>
          <p:nvPr/>
        </p:nvSpPr>
        <p:spPr>
          <a:xfrm>
            <a:off x="2172749" y="1713473"/>
            <a:ext cx="1493240" cy="369332"/>
          </a:xfrm>
          <a:prstGeom prst="rect">
            <a:avLst/>
          </a:prstGeom>
          <a:noFill/>
          <a:ln>
            <a:solidFill>
              <a:srgbClr val="632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3765804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587</Words>
  <Application>Microsoft Office PowerPoint</Application>
  <PresentationFormat>Panorámica</PresentationFormat>
  <Paragraphs>125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López Valdés, Daniel</cp:lastModifiedBy>
  <cp:revision>2</cp:revision>
  <dcterms:created xsi:type="dcterms:W3CDTF">2023-10-26T06:56:45Z</dcterms:created>
  <dcterms:modified xsi:type="dcterms:W3CDTF">2023-12-13T15:11:48Z</dcterms:modified>
</cp:coreProperties>
</file>